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50" r:id="rId1"/>
  </p:sldMasterIdLst>
  <p:notesMasterIdLst>
    <p:notesMasterId r:id="rId41"/>
  </p:notesMasterIdLst>
  <p:sldIdLst>
    <p:sldId id="293" r:id="rId2"/>
    <p:sldId id="257" r:id="rId3"/>
    <p:sldId id="258" r:id="rId4"/>
    <p:sldId id="259" r:id="rId5"/>
    <p:sldId id="299" r:id="rId6"/>
    <p:sldId id="260" r:id="rId7"/>
    <p:sldId id="262" r:id="rId8"/>
    <p:sldId id="263" r:id="rId9"/>
    <p:sldId id="266" r:id="rId10"/>
    <p:sldId id="268" r:id="rId11"/>
    <p:sldId id="267" r:id="rId12"/>
    <p:sldId id="269" r:id="rId13"/>
    <p:sldId id="271" r:id="rId14"/>
    <p:sldId id="273" r:id="rId15"/>
    <p:sldId id="274" r:id="rId16"/>
    <p:sldId id="275" r:id="rId17"/>
    <p:sldId id="276" r:id="rId18"/>
    <p:sldId id="286" r:id="rId19"/>
    <p:sldId id="287" r:id="rId20"/>
    <p:sldId id="277" r:id="rId21"/>
    <p:sldId id="278" r:id="rId22"/>
    <p:sldId id="279" r:id="rId23"/>
    <p:sldId id="300" r:id="rId24"/>
    <p:sldId id="280" r:id="rId25"/>
    <p:sldId id="294" r:id="rId26"/>
    <p:sldId id="295" r:id="rId27"/>
    <p:sldId id="281" r:id="rId28"/>
    <p:sldId id="282" r:id="rId29"/>
    <p:sldId id="301" r:id="rId30"/>
    <p:sldId id="303" r:id="rId31"/>
    <p:sldId id="305" r:id="rId32"/>
    <p:sldId id="304" r:id="rId33"/>
    <p:sldId id="283" r:id="rId34"/>
    <p:sldId id="302" r:id="rId35"/>
    <p:sldId id="284" r:id="rId36"/>
    <p:sldId id="296" r:id="rId37"/>
    <p:sldId id="298" r:id="rId38"/>
    <p:sldId id="297" r:id="rId39"/>
    <p:sldId id="289" r:id="rId4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59">
          <p15:clr>
            <a:srgbClr val="A4A3A4"/>
          </p15:clr>
        </p15:guide>
        <p15:guide id="2" pos="28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5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82647" autoAdjust="0"/>
  </p:normalViewPr>
  <p:slideViewPr>
    <p:cSldViewPr snapToGrid="0" snapToObjects="1">
      <p:cViewPr varScale="1">
        <p:scale>
          <a:sx n="75" d="100"/>
          <a:sy n="75" d="100"/>
        </p:scale>
        <p:origin x="1842" y="78"/>
      </p:cViewPr>
      <p:guideLst>
        <p:guide orient="horz" pos="2159"/>
        <p:guide pos="287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5D6A46-C796-48BA-A5B0-D93F346B4378}" type="datetimeFigureOut">
              <a:rPr lang="en-US" smtClean="0"/>
              <a:t>3/20/2017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5362C1-92CA-4FDC-A4E0-9B295CB716C1}" type="slidenum">
              <a:rPr lang="en-US" smtClean="0"/>
              <a:t>‹#›</a:t>
            </a:fld>
            <a:endParaRPr lang="en-US"/>
          </a:p>
        </p:txBody>
      </p:sp>
    </p:spTree>
    <p:extLst>
      <p:ext uri="{BB962C8B-B14F-4D97-AF65-F5344CB8AC3E}">
        <p14:creationId xmlns:p14="http://schemas.microsoft.com/office/powerpoint/2010/main" val="1961334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5362C1-92CA-4FDC-A4E0-9B295CB716C1}" type="slidenum">
              <a:rPr lang="en-US" smtClean="0"/>
              <a:t>1</a:t>
            </a:fld>
            <a:endParaRPr lang="en-US"/>
          </a:p>
        </p:txBody>
      </p:sp>
    </p:spTree>
    <p:extLst>
      <p:ext uri="{BB962C8B-B14F-4D97-AF65-F5344CB8AC3E}">
        <p14:creationId xmlns:p14="http://schemas.microsoft.com/office/powerpoint/2010/main" val="2458824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kern="0" dirty="0" smtClean="0"/>
          </a:p>
        </p:txBody>
      </p:sp>
      <p:sp>
        <p:nvSpPr>
          <p:cNvPr id="4" name="Slide Number Placeholder 3"/>
          <p:cNvSpPr>
            <a:spLocks noGrp="1"/>
          </p:cNvSpPr>
          <p:nvPr>
            <p:ph type="sldNum" sz="quarter" idx="10"/>
          </p:nvPr>
        </p:nvSpPr>
        <p:spPr/>
        <p:txBody>
          <a:bodyPr/>
          <a:lstStyle/>
          <a:p>
            <a:fld id="{B05362C1-92CA-4FDC-A4E0-9B295CB716C1}" type="slidenum">
              <a:rPr lang="en-US" smtClean="0"/>
              <a:t>10</a:t>
            </a:fld>
            <a:endParaRPr lang="en-US"/>
          </a:p>
        </p:txBody>
      </p:sp>
    </p:spTree>
    <p:extLst>
      <p:ext uri="{BB962C8B-B14F-4D97-AF65-F5344CB8AC3E}">
        <p14:creationId xmlns:p14="http://schemas.microsoft.com/office/powerpoint/2010/main" val="2858704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5362C1-92CA-4FDC-A4E0-9B295CB716C1}" type="slidenum">
              <a:rPr lang="en-US" smtClean="0"/>
              <a:t>11</a:t>
            </a:fld>
            <a:endParaRPr lang="en-US"/>
          </a:p>
        </p:txBody>
      </p:sp>
    </p:spTree>
    <p:extLst>
      <p:ext uri="{BB962C8B-B14F-4D97-AF65-F5344CB8AC3E}">
        <p14:creationId xmlns:p14="http://schemas.microsoft.com/office/powerpoint/2010/main" val="4098597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5362C1-92CA-4FDC-A4E0-9B295CB716C1}" type="slidenum">
              <a:rPr lang="en-US" smtClean="0"/>
              <a:t>12</a:t>
            </a:fld>
            <a:endParaRPr lang="en-US"/>
          </a:p>
        </p:txBody>
      </p:sp>
    </p:spTree>
    <p:extLst>
      <p:ext uri="{BB962C8B-B14F-4D97-AF65-F5344CB8AC3E}">
        <p14:creationId xmlns:p14="http://schemas.microsoft.com/office/powerpoint/2010/main" val="1554696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5362C1-92CA-4FDC-A4E0-9B295CB716C1}" type="slidenum">
              <a:rPr lang="en-US" smtClean="0"/>
              <a:t>13</a:t>
            </a:fld>
            <a:endParaRPr lang="en-US"/>
          </a:p>
        </p:txBody>
      </p:sp>
    </p:spTree>
    <p:extLst>
      <p:ext uri="{BB962C8B-B14F-4D97-AF65-F5344CB8AC3E}">
        <p14:creationId xmlns:p14="http://schemas.microsoft.com/office/powerpoint/2010/main" val="4185801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05362C1-92CA-4FDC-A4E0-9B295CB716C1}" type="slidenum">
              <a:rPr lang="en-US" smtClean="0"/>
              <a:t>14</a:t>
            </a:fld>
            <a:endParaRPr lang="en-US"/>
          </a:p>
        </p:txBody>
      </p:sp>
    </p:spTree>
    <p:extLst>
      <p:ext uri="{BB962C8B-B14F-4D97-AF65-F5344CB8AC3E}">
        <p14:creationId xmlns:p14="http://schemas.microsoft.com/office/powerpoint/2010/main" val="601775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05362C1-92CA-4FDC-A4E0-9B295CB716C1}" type="slidenum">
              <a:rPr lang="en-US" smtClean="0"/>
              <a:t>15</a:t>
            </a:fld>
            <a:endParaRPr lang="en-US"/>
          </a:p>
        </p:txBody>
      </p:sp>
    </p:spTree>
    <p:extLst>
      <p:ext uri="{BB962C8B-B14F-4D97-AF65-F5344CB8AC3E}">
        <p14:creationId xmlns:p14="http://schemas.microsoft.com/office/powerpoint/2010/main" val="3880255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5362C1-92CA-4FDC-A4E0-9B295CB716C1}" type="slidenum">
              <a:rPr lang="en-US" smtClean="0"/>
              <a:t>16</a:t>
            </a:fld>
            <a:endParaRPr lang="en-US"/>
          </a:p>
        </p:txBody>
      </p:sp>
    </p:spTree>
    <p:extLst>
      <p:ext uri="{BB962C8B-B14F-4D97-AF65-F5344CB8AC3E}">
        <p14:creationId xmlns:p14="http://schemas.microsoft.com/office/powerpoint/2010/main" val="2901442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5362C1-92CA-4FDC-A4E0-9B295CB716C1}" type="slidenum">
              <a:rPr lang="en-US" smtClean="0"/>
              <a:t>17</a:t>
            </a:fld>
            <a:endParaRPr lang="en-US"/>
          </a:p>
        </p:txBody>
      </p:sp>
    </p:spTree>
    <p:extLst>
      <p:ext uri="{BB962C8B-B14F-4D97-AF65-F5344CB8AC3E}">
        <p14:creationId xmlns:p14="http://schemas.microsoft.com/office/powerpoint/2010/main" val="731984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05362C1-92CA-4FDC-A4E0-9B295CB716C1}" type="slidenum">
              <a:rPr lang="en-US" smtClean="0"/>
              <a:t>18</a:t>
            </a:fld>
            <a:endParaRPr lang="en-US"/>
          </a:p>
        </p:txBody>
      </p:sp>
    </p:spTree>
    <p:extLst>
      <p:ext uri="{BB962C8B-B14F-4D97-AF65-F5344CB8AC3E}">
        <p14:creationId xmlns:p14="http://schemas.microsoft.com/office/powerpoint/2010/main" val="4034812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5362C1-92CA-4FDC-A4E0-9B295CB716C1}" type="slidenum">
              <a:rPr lang="en-US" smtClean="0"/>
              <a:t>19</a:t>
            </a:fld>
            <a:endParaRPr lang="en-US"/>
          </a:p>
        </p:txBody>
      </p:sp>
    </p:spTree>
    <p:extLst>
      <p:ext uri="{BB962C8B-B14F-4D97-AF65-F5344CB8AC3E}">
        <p14:creationId xmlns:p14="http://schemas.microsoft.com/office/powerpoint/2010/main" val="1364247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5362C1-92CA-4FDC-A4E0-9B295CB716C1}" type="slidenum">
              <a:rPr lang="en-US" smtClean="0"/>
              <a:t>2</a:t>
            </a:fld>
            <a:endParaRPr lang="en-US"/>
          </a:p>
        </p:txBody>
      </p:sp>
    </p:spTree>
    <p:extLst>
      <p:ext uri="{BB962C8B-B14F-4D97-AF65-F5344CB8AC3E}">
        <p14:creationId xmlns:p14="http://schemas.microsoft.com/office/powerpoint/2010/main" val="2634519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B05362C1-92CA-4FDC-A4E0-9B295CB716C1}" type="slidenum">
              <a:rPr lang="en-US" smtClean="0"/>
              <a:t>20</a:t>
            </a:fld>
            <a:endParaRPr lang="en-US"/>
          </a:p>
        </p:txBody>
      </p:sp>
    </p:spTree>
    <p:extLst>
      <p:ext uri="{BB962C8B-B14F-4D97-AF65-F5344CB8AC3E}">
        <p14:creationId xmlns:p14="http://schemas.microsoft.com/office/powerpoint/2010/main" val="1830768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5362C1-92CA-4FDC-A4E0-9B295CB716C1}" type="slidenum">
              <a:rPr lang="en-US" smtClean="0"/>
              <a:t>21</a:t>
            </a:fld>
            <a:endParaRPr lang="en-US"/>
          </a:p>
        </p:txBody>
      </p:sp>
    </p:spTree>
    <p:extLst>
      <p:ext uri="{BB962C8B-B14F-4D97-AF65-F5344CB8AC3E}">
        <p14:creationId xmlns:p14="http://schemas.microsoft.com/office/powerpoint/2010/main" val="1867418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5362C1-92CA-4FDC-A4E0-9B295CB716C1}" type="slidenum">
              <a:rPr lang="en-US" smtClean="0"/>
              <a:t>23</a:t>
            </a:fld>
            <a:endParaRPr lang="en-US"/>
          </a:p>
        </p:txBody>
      </p:sp>
    </p:spTree>
    <p:extLst>
      <p:ext uri="{BB962C8B-B14F-4D97-AF65-F5344CB8AC3E}">
        <p14:creationId xmlns:p14="http://schemas.microsoft.com/office/powerpoint/2010/main" val="687533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5362C1-92CA-4FDC-A4E0-9B295CB716C1}" type="slidenum">
              <a:rPr lang="en-US" smtClean="0"/>
              <a:t>24</a:t>
            </a:fld>
            <a:endParaRPr lang="en-US"/>
          </a:p>
        </p:txBody>
      </p:sp>
    </p:spTree>
    <p:extLst>
      <p:ext uri="{BB962C8B-B14F-4D97-AF65-F5344CB8AC3E}">
        <p14:creationId xmlns:p14="http://schemas.microsoft.com/office/powerpoint/2010/main" val="609715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05362C1-92CA-4FDC-A4E0-9B295CB716C1}" type="slidenum">
              <a:rPr lang="en-US" smtClean="0"/>
              <a:t>25</a:t>
            </a:fld>
            <a:endParaRPr lang="en-US"/>
          </a:p>
        </p:txBody>
      </p:sp>
    </p:spTree>
    <p:extLst>
      <p:ext uri="{BB962C8B-B14F-4D97-AF65-F5344CB8AC3E}">
        <p14:creationId xmlns:p14="http://schemas.microsoft.com/office/powerpoint/2010/main" val="3512404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5362C1-92CA-4FDC-A4E0-9B295CB716C1}" type="slidenum">
              <a:rPr lang="en-US" smtClean="0"/>
              <a:t>26</a:t>
            </a:fld>
            <a:endParaRPr lang="en-US"/>
          </a:p>
        </p:txBody>
      </p:sp>
    </p:spTree>
    <p:extLst>
      <p:ext uri="{BB962C8B-B14F-4D97-AF65-F5344CB8AC3E}">
        <p14:creationId xmlns:p14="http://schemas.microsoft.com/office/powerpoint/2010/main" val="4094195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05362C1-92CA-4FDC-A4E0-9B295CB716C1}" type="slidenum">
              <a:rPr lang="en-US" smtClean="0"/>
              <a:t>27</a:t>
            </a:fld>
            <a:endParaRPr lang="en-US"/>
          </a:p>
        </p:txBody>
      </p:sp>
    </p:spTree>
    <p:extLst>
      <p:ext uri="{BB962C8B-B14F-4D97-AF65-F5344CB8AC3E}">
        <p14:creationId xmlns:p14="http://schemas.microsoft.com/office/powerpoint/2010/main" val="1210253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B05362C1-92CA-4FDC-A4E0-9B295CB716C1}" type="slidenum">
              <a:rPr lang="en-US" smtClean="0"/>
              <a:t>28</a:t>
            </a:fld>
            <a:endParaRPr lang="en-US"/>
          </a:p>
        </p:txBody>
      </p:sp>
    </p:spTree>
    <p:extLst>
      <p:ext uri="{BB962C8B-B14F-4D97-AF65-F5344CB8AC3E}">
        <p14:creationId xmlns:p14="http://schemas.microsoft.com/office/powerpoint/2010/main" val="1651064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5362C1-92CA-4FDC-A4E0-9B295CB716C1}" type="slidenum">
              <a:rPr lang="en-US" smtClean="0"/>
              <a:t>29</a:t>
            </a:fld>
            <a:endParaRPr lang="en-US"/>
          </a:p>
        </p:txBody>
      </p:sp>
    </p:spTree>
    <p:extLst>
      <p:ext uri="{BB962C8B-B14F-4D97-AF65-F5344CB8AC3E}">
        <p14:creationId xmlns:p14="http://schemas.microsoft.com/office/powerpoint/2010/main" val="3940500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5362C1-92CA-4FDC-A4E0-9B295CB716C1}" type="slidenum">
              <a:rPr lang="en-US" smtClean="0"/>
              <a:t>30</a:t>
            </a:fld>
            <a:endParaRPr lang="en-US"/>
          </a:p>
        </p:txBody>
      </p:sp>
    </p:spTree>
    <p:extLst>
      <p:ext uri="{BB962C8B-B14F-4D97-AF65-F5344CB8AC3E}">
        <p14:creationId xmlns:p14="http://schemas.microsoft.com/office/powerpoint/2010/main" val="1395638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5362C1-92CA-4FDC-A4E0-9B295CB716C1}" type="slidenum">
              <a:rPr lang="en-US" smtClean="0"/>
              <a:t>3</a:t>
            </a:fld>
            <a:endParaRPr lang="en-US"/>
          </a:p>
        </p:txBody>
      </p:sp>
    </p:spTree>
    <p:extLst>
      <p:ext uri="{BB962C8B-B14F-4D97-AF65-F5344CB8AC3E}">
        <p14:creationId xmlns:p14="http://schemas.microsoft.com/office/powerpoint/2010/main" val="4152071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05362C1-92CA-4FDC-A4E0-9B295CB716C1}" type="slidenum">
              <a:rPr lang="en-US" smtClean="0"/>
              <a:t>31</a:t>
            </a:fld>
            <a:endParaRPr lang="en-US"/>
          </a:p>
        </p:txBody>
      </p:sp>
    </p:spTree>
    <p:extLst>
      <p:ext uri="{BB962C8B-B14F-4D97-AF65-F5344CB8AC3E}">
        <p14:creationId xmlns:p14="http://schemas.microsoft.com/office/powerpoint/2010/main" val="561956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05362C1-92CA-4FDC-A4E0-9B295CB716C1}" type="slidenum">
              <a:rPr lang="en-US" smtClean="0"/>
              <a:t>32</a:t>
            </a:fld>
            <a:endParaRPr lang="en-US"/>
          </a:p>
        </p:txBody>
      </p:sp>
    </p:spTree>
    <p:extLst>
      <p:ext uri="{BB962C8B-B14F-4D97-AF65-F5344CB8AC3E}">
        <p14:creationId xmlns:p14="http://schemas.microsoft.com/office/powerpoint/2010/main" val="140742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5362C1-92CA-4FDC-A4E0-9B295CB716C1}" type="slidenum">
              <a:rPr lang="en-US" smtClean="0"/>
              <a:t>33</a:t>
            </a:fld>
            <a:endParaRPr lang="en-US"/>
          </a:p>
        </p:txBody>
      </p:sp>
    </p:spTree>
    <p:extLst>
      <p:ext uri="{BB962C8B-B14F-4D97-AF65-F5344CB8AC3E}">
        <p14:creationId xmlns:p14="http://schemas.microsoft.com/office/powerpoint/2010/main" val="28116001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B05362C1-92CA-4FDC-A4E0-9B295CB716C1}" type="slidenum">
              <a:rPr lang="en-US" smtClean="0"/>
              <a:t>34</a:t>
            </a:fld>
            <a:endParaRPr lang="en-US"/>
          </a:p>
        </p:txBody>
      </p:sp>
    </p:spTree>
    <p:extLst>
      <p:ext uri="{BB962C8B-B14F-4D97-AF65-F5344CB8AC3E}">
        <p14:creationId xmlns:p14="http://schemas.microsoft.com/office/powerpoint/2010/main" val="23323700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5362C1-92CA-4FDC-A4E0-9B295CB716C1}" type="slidenum">
              <a:rPr lang="en-US" smtClean="0"/>
              <a:t>35</a:t>
            </a:fld>
            <a:endParaRPr lang="en-US"/>
          </a:p>
        </p:txBody>
      </p:sp>
    </p:spTree>
    <p:extLst>
      <p:ext uri="{BB962C8B-B14F-4D97-AF65-F5344CB8AC3E}">
        <p14:creationId xmlns:p14="http://schemas.microsoft.com/office/powerpoint/2010/main" val="26440560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5362C1-92CA-4FDC-A4E0-9B295CB716C1}" type="slidenum">
              <a:rPr lang="en-US" smtClean="0"/>
              <a:t>36</a:t>
            </a:fld>
            <a:endParaRPr lang="en-US"/>
          </a:p>
        </p:txBody>
      </p:sp>
    </p:spTree>
    <p:extLst>
      <p:ext uri="{BB962C8B-B14F-4D97-AF65-F5344CB8AC3E}">
        <p14:creationId xmlns:p14="http://schemas.microsoft.com/office/powerpoint/2010/main" val="24800365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5362C1-92CA-4FDC-A4E0-9B295CB716C1}" type="slidenum">
              <a:rPr lang="en-US" smtClean="0"/>
              <a:t>37</a:t>
            </a:fld>
            <a:endParaRPr lang="en-US"/>
          </a:p>
        </p:txBody>
      </p:sp>
    </p:spTree>
    <p:extLst>
      <p:ext uri="{BB962C8B-B14F-4D97-AF65-F5344CB8AC3E}">
        <p14:creationId xmlns:p14="http://schemas.microsoft.com/office/powerpoint/2010/main" val="20900691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5362C1-92CA-4FDC-A4E0-9B295CB716C1}" type="slidenum">
              <a:rPr lang="en-US" smtClean="0"/>
              <a:t>38</a:t>
            </a:fld>
            <a:endParaRPr lang="en-US"/>
          </a:p>
        </p:txBody>
      </p:sp>
    </p:spTree>
    <p:extLst>
      <p:ext uri="{BB962C8B-B14F-4D97-AF65-F5344CB8AC3E}">
        <p14:creationId xmlns:p14="http://schemas.microsoft.com/office/powerpoint/2010/main" val="639987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5362C1-92CA-4FDC-A4E0-9B295CB716C1}" type="slidenum">
              <a:rPr lang="en-US" smtClean="0"/>
              <a:t>4</a:t>
            </a:fld>
            <a:endParaRPr lang="en-US"/>
          </a:p>
        </p:txBody>
      </p:sp>
    </p:spTree>
    <p:extLst>
      <p:ext uri="{BB962C8B-B14F-4D97-AF65-F5344CB8AC3E}">
        <p14:creationId xmlns:p14="http://schemas.microsoft.com/office/powerpoint/2010/main" val="4067142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5362C1-92CA-4FDC-A4E0-9B295CB716C1}" type="slidenum">
              <a:rPr lang="en-US" smtClean="0"/>
              <a:t>5</a:t>
            </a:fld>
            <a:endParaRPr lang="en-US"/>
          </a:p>
        </p:txBody>
      </p:sp>
    </p:spTree>
    <p:extLst>
      <p:ext uri="{BB962C8B-B14F-4D97-AF65-F5344CB8AC3E}">
        <p14:creationId xmlns:p14="http://schemas.microsoft.com/office/powerpoint/2010/main" val="3938102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5362C1-92CA-4FDC-A4E0-9B295CB716C1}" type="slidenum">
              <a:rPr lang="en-US" smtClean="0"/>
              <a:t>6</a:t>
            </a:fld>
            <a:endParaRPr lang="en-US"/>
          </a:p>
        </p:txBody>
      </p:sp>
    </p:spTree>
    <p:extLst>
      <p:ext uri="{BB962C8B-B14F-4D97-AF65-F5344CB8AC3E}">
        <p14:creationId xmlns:p14="http://schemas.microsoft.com/office/powerpoint/2010/main" val="3317870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05362C1-92CA-4FDC-A4E0-9B295CB716C1}" type="slidenum">
              <a:rPr lang="en-US" smtClean="0"/>
              <a:t>7</a:t>
            </a:fld>
            <a:endParaRPr lang="en-US"/>
          </a:p>
        </p:txBody>
      </p:sp>
    </p:spTree>
    <p:extLst>
      <p:ext uri="{BB962C8B-B14F-4D97-AF65-F5344CB8AC3E}">
        <p14:creationId xmlns:p14="http://schemas.microsoft.com/office/powerpoint/2010/main" val="301087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5362C1-92CA-4FDC-A4E0-9B295CB716C1}" type="slidenum">
              <a:rPr lang="en-US" smtClean="0"/>
              <a:t>8</a:t>
            </a:fld>
            <a:endParaRPr lang="en-US"/>
          </a:p>
        </p:txBody>
      </p:sp>
    </p:spTree>
    <p:extLst>
      <p:ext uri="{BB962C8B-B14F-4D97-AF65-F5344CB8AC3E}">
        <p14:creationId xmlns:p14="http://schemas.microsoft.com/office/powerpoint/2010/main" val="4052727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kern="0" dirty="0" smtClean="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B05362C1-92CA-4FDC-A4E0-9B295CB716C1}" type="slidenum">
              <a:rPr lang="en-US" smtClean="0"/>
              <a:t>9</a:t>
            </a:fld>
            <a:endParaRPr lang="en-US"/>
          </a:p>
        </p:txBody>
      </p:sp>
    </p:spTree>
    <p:extLst>
      <p:ext uri="{BB962C8B-B14F-4D97-AF65-F5344CB8AC3E}">
        <p14:creationId xmlns:p14="http://schemas.microsoft.com/office/powerpoint/2010/main" val="4294633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Box 1"/>
          <p:cNvSpPr txBox="1"/>
          <p:nvPr userDrawn="1"/>
        </p:nvSpPr>
        <p:spPr>
          <a:xfrm>
            <a:off x="0" y="6193331"/>
            <a:ext cx="9144000" cy="664669"/>
          </a:xfrm>
          <a:prstGeom prst="rect">
            <a:avLst/>
          </a:prstGeom>
          <a:solidFill>
            <a:srgbClr val="00153E"/>
          </a:solidFill>
        </p:spPr>
        <p:txBody>
          <a:bodyPr wrap="square" rtlCol="0">
            <a:spAutoFit/>
          </a:bodyPr>
          <a:lstStyle/>
          <a:p>
            <a:endParaRPr lang="en-US" dirty="0"/>
          </a:p>
        </p:txBody>
      </p:sp>
      <p:pic>
        <p:nvPicPr>
          <p:cNvPr id="3" name="Picture 7" descr="Signature-Marketing-White.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4867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Box 5"/>
          <p:cNvSpPr txBox="1"/>
          <p:nvPr userDrawn="1"/>
        </p:nvSpPr>
        <p:spPr>
          <a:xfrm>
            <a:off x="0" y="6193331"/>
            <a:ext cx="9144000" cy="664669"/>
          </a:xfrm>
          <a:prstGeom prst="rect">
            <a:avLst/>
          </a:prstGeom>
          <a:solidFill>
            <a:srgbClr val="00153E"/>
          </a:solidFill>
        </p:spPr>
        <p:txBody>
          <a:bodyPr wrap="square" rtlCol="0">
            <a:spAutoFit/>
          </a:bodyPr>
          <a:lstStyle/>
          <a:p>
            <a:endParaRPr lang="en-US" dirty="0"/>
          </a:p>
        </p:txBody>
      </p:sp>
      <p:pic>
        <p:nvPicPr>
          <p:cNvPr id="7" name="Picture 7" descr="Signature-Marketing-White.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p:cNvSpPr>
            <a:spLocks noGrp="1"/>
          </p:cNvSpPr>
          <p:nvPr>
            <p:ph sz="quarter" idx="10"/>
          </p:nvPr>
        </p:nvSpPr>
        <p:spPr>
          <a:xfrm>
            <a:off x="677862" y="1227667"/>
            <a:ext cx="7080250" cy="4159250"/>
          </a:xfrm>
          <a:prstGeom prst="rect">
            <a:avLst/>
          </a:prstGeom>
        </p:spPr>
        <p:txBody>
          <a:bodyPr vert="horz"/>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2"/>
          <p:cNvSpPr>
            <a:spLocks noGrp="1"/>
          </p:cNvSpPr>
          <p:nvPr>
            <p:ph type="body" sz="quarter" idx="11"/>
          </p:nvPr>
        </p:nvSpPr>
        <p:spPr>
          <a:xfrm>
            <a:off x="677862" y="95250"/>
            <a:ext cx="7534275" cy="655638"/>
          </a:xfrm>
          <a:prstGeom prst="rect">
            <a:avLst/>
          </a:prstGeom>
        </p:spPr>
        <p:txBody>
          <a:bodyPr vert="horz"/>
          <a:lstStyle>
            <a:lvl1pPr marL="0" indent="0">
              <a:buNone/>
              <a:defRPr sz="2800">
                <a:solidFill>
                  <a:schemeClr val="bg1"/>
                </a:solidFill>
              </a:defRPr>
            </a:lvl1pPr>
          </a:lstStyle>
          <a:p>
            <a:pPr lvl="0"/>
            <a:r>
              <a:rPr lang="en-US" dirty="0" smtClean="0"/>
              <a:t>Click to edit Master text styles</a:t>
            </a:r>
          </a:p>
        </p:txBody>
      </p:sp>
      <p:sp>
        <p:nvSpPr>
          <p:cNvPr id="15" name="Text Placeholder 14"/>
          <p:cNvSpPr>
            <a:spLocks noGrp="1"/>
          </p:cNvSpPr>
          <p:nvPr>
            <p:ph type="body" sz="quarter" idx="12" hasCustomPrompt="1"/>
          </p:nvPr>
        </p:nvSpPr>
        <p:spPr>
          <a:xfrm>
            <a:off x="64032" y="6326188"/>
            <a:ext cx="3651250" cy="393700"/>
          </a:xfrm>
          <a:prstGeom prst="rect">
            <a:avLst/>
          </a:prstGeom>
        </p:spPr>
        <p:txBody>
          <a:bodyPr vert="horz"/>
          <a:lstStyle>
            <a:lvl1pPr marL="0" indent="0">
              <a:buNone/>
              <a:defRPr sz="1800" b="0" i="0" baseline="0">
                <a:solidFill>
                  <a:srgbClr val="FFFFFF"/>
                </a:solidFill>
                <a:latin typeface="Univers LT Std 57 Cn"/>
                <a:cs typeface="Univers LT Std 57 Cn"/>
              </a:defRPr>
            </a:lvl1pPr>
          </a:lstStyle>
          <a:p>
            <a:pPr lvl="0"/>
            <a:r>
              <a:rPr lang="en-US" dirty="0" smtClean="0"/>
              <a:t>DEPARTMENT NAME</a:t>
            </a:r>
            <a:endParaRPr lang="en-US" dirty="0"/>
          </a:p>
        </p:txBody>
      </p:sp>
    </p:spTree>
    <p:extLst>
      <p:ext uri="{BB962C8B-B14F-4D97-AF65-F5344CB8AC3E}">
        <p14:creationId xmlns:p14="http://schemas.microsoft.com/office/powerpoint/2010/main" val="14050837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6" descr="color_horiz.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524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descr="CVCyellow-bar.pd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8905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descr="CVCyellow-bar.pd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09600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0" y="6193331"/>
            <a:ext cx="9144000" cy="664669"/>
          </a:xfrm>
          <a:prstGeom prst="rect">
            <a:avLst/>
          </a:prstGeom>
          <a:solidFill>
            <a:srgbClr val="00153E"/>
          </a:solidFill>
        </p:spPr>
        <p:txBody>
          <a:bodyPr wrap="square" rtlCol="0">
            <a:spAutoFit/>
          </a:bodyPr>
          <a:lstStyle/>
          <a:p>
            <a:endParaRPr lang="en-US" dirty="0"/>
          </a:p>
        </p:txBody>
      </p:sp>
      <p:pic>
        <p:nvPicPr>
          <p:cNvPr id="6" name="Picture 7" descr="Signature-Marketing-White.eps"/>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https://www.youtube.com/embed/flyiGMNGQyA" TargetMode="Externa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77862" y="95250"/>
            <a:ext cx="7534275" cy="550209"/>
          </a:xfrm>
        </p:spPr>
        <p:txBody>
          <a:bodyPr/>
          <a:lstStyle/>
          <a:p>
            <a:pPr algn="ctr" fontAlgn="auto">
              <a:spcAft>
                <a:spcPts val="0"/>
              </a:spcAft>
              <a:defRPr/>
            </a:pPr>
            <a:r>
              <a:rPr lang="en-US" dirty="0">
                <a:cs typeface="Arial"/>
              </a:rPr>
              <a:t>Hospital Elder Life Program </a:t>
            </a:r>
            <a:r>
              <a:rPr lang="en-US" dirty="0" smtClean="0">
                <a:cs typeface="Arial"/>
              </a:rPr>
              <a:t>(H.E.L.P)</a:t>
            </a:r>
          </a:p>
        </p:txBody>
      </p:sp>
      <p:sp>
        <p:nvSpPr>
          <p:cNvPr id="4" name="Text Placeholder 3"/>
          <p:cNvSpPr>
            <a:spLocks noGrp="1"/>
          </p:cNvSpPr>
          <p:nvPr>
            <p:ph type="body" sz="quarter" idx="12"/>
          </p:nvPr>
        </p:nvSpPr>
        <p:spPr>
          <a:xfrm>
            <a:off x="64032" y="6177776"/>
            <a:ext cx="3651250" cy="542112"/>
          </a:xfrm>
        </p:spPr>
        <p:txBody>
          <a:bodyPr/>
          <a:lstStyle/>
          <a:p>
            <a:r>
              <a:rPr lang="en-US" dirty="0" smtClean="0"/>
              <a:t>Amanda Schoettinger, LBSW</a:t>
            </a:r>
          </a:p>
          <a:p>
            <a:r>
              <a:rPr lang="en-US" dirty="0" smtClean="0"/>
              <a:t>Katie Thompson, LBSW</a:t>
            </a:r>
            <a:endParaRPr lang="en-US" dirty="0"/>
          </a:p>
        </p:txBody>
      </p:sp>
      <p:pic>
        <p:nvPicPr>
          <p:cNvPr id="5" name="Picture Placeholder 4"/>
          <p:cNvPicPr>
            <a:picLocks noGrp="1" noChangeAspect="1"/>
          </p:cNvPicPr>
          <p:nvPr>
            <p:ph sz="quarter" idx="10"/>
          </p:nvPr>
        </p:nvPicPr>
        <p:blipFill>
          <a:blip r:embed="rId3">
            <a:extLst>
              <a:ext uri="{28A0092B-C50C-407E-A947-70E740481C1C}">
                <a14:useLocalDpi xmlns:a14="http://schemas.microsoft.com/office/drawing/2010/main" val="0"/>
              </a:ext>
            </a:extLst>
          </a:blip>
          <a:srcRect l="5556" r="5556"/>
          <a:stretch>
            <a:fillRect/>
          </a:stretch>
        </p:blipFill>
        <p:spPr>
          <a:xfrm>
            <a:off x="1515504" y="1141796"/>
            <a:ext cx="5624884" cy="4218709"/>
          </a:xfrm>
          <a:prstGeom prst="rect">
            <a:avLst/>
          </a:prstGeom>
        </p:spPr>
      </p:pic>
      <p:sp>
        <p:nvSpPr>
          <p:cNvPr id="2" name="TextBox 1"/>
          <p:cNvSpPr txBox="1"/>
          <p:nvPr/>
        </p:nvSpPr>
        <p:spPr>
          <a:xfrm>
            <a:off x="1882588" y="5426537"/>
            <a:ext cx="4908175" cy="461665"/>
          </a:xfrm>
          <a:prstGeom prst="rect">
            <a:avLst/>
          </a:prstGeom>
          <a:noFill/>
        </p:spPr>
        <p:txBody>
          <a:bodyPr wrap="square" rtlCol="0">
            <a:spAutoFit/>
          </a:bodyPr>
          <a:lstStyle/>
          <a:p>
            <a:pPr fontAlgn="auto">
              <a:spcAft>
                <a:spcPts val="0"/>
              </a:spcAft>
              <a:defRPr/>
            </a:pPr>
            <a:r>
              <a:rPr lang="en-US" sz="2400" b="1" dirty="0">
                <a:cs typeface="Arial"/>
              </a:rPr>
              <a:t>Volunteer Satisfaction and Retention</a:t>
            </a:r>
          </a:p>
        </p:txBody>
      </p:sp>
    </p:spTree>
    <p:extLst>
      <p:ext uri="{BB962C8B-B14F-4D97-AF65-F5344CB8AC3E}">
        <p14:creationId xmlns:p14="http://schemas.microsoft.com/office/powerpoint/2010/main" val="1135591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07999" y="1227667"/>
            <a:ext cx="8157029" cy="4490962"/>
          </a:xfrm>
        </p:spPr>
        <p:txBody>
          <a:bodyPr/>
          <a:lstStyle/>
          <a:p>
            <a:pPr eaLnBrk="1" hangingPunct="1">
              <a:defRPr/>
            </a:pPr>
            <a:r>
              <a:rPr lang="en-US" dirty="0" smtClean="0"/>
              <a:t>Present </a:t>
            </a:r>
            <a:r>
              <a:rPr lang="en-US" dirty="0"/>
              <a:t>with lethargy and sedation, respond slowly to questioning, and show little spontaneous movement.</a:t>
            </a:r>
          </a:p>
          <a:p>
            <a:pPr eaLnBrk="1" hangingPunct="1">
              <a:defRPr/>
            </a:pPr>
            <a:r>
              <a:rPr lang="en-US" dirty="0" smtClean="0"/>
              <a:t>Can be withdrawn, have flat </a:t>
            </a:r>
            <a:r>
              <a:rPr lang="en-US" dirty="0"/>
              <a:t>affect, apathy, </a:t>
            </a:r>
            <a:r>
              <a:rPr lang="en-US" dirty="0" smtClean="0"/>
              <a:t>and </a:t>
            </a:r>
            <a:r>
              <a:rPr lang="en-US" dirty="0"/>
              <a:t>perhaps even unresponsiveness; often unrecognized due to these “quiet” symptoms</a:t>
            </a:r>
          </a:p>
          <a:p>
            <a:pPr eaLnBrk="1" hangingPunct="1">
              <a:defRPr/>
            </a:pPr>
            <a:r>
              <a:rPr lang="en-US" sz="2800" kern="0" dirty="0"/>
              <a:t>Characteristics: </a:t>
            </a:r>
          </a:p>
          <a:p>
            <a:pPr lvl="1" eaLnBrk="1" hangingPunct="1">
              <a:defRPr/>
            </a:pPr>
            <a:r>
              <a:rPr lang="en-US" kern="0" dirty="0"/>
              <a:t>Decreased psychomotor activity.</a:t>
            </a:r>
          </a:p>
          <a:p>
            <a:pPr lvl="1" eaLnBrk="1" hangingPunct="1">
              <a:defRPr/>
            </a:pPr>
            <a:r>
              <a:rPr lang="en-US" kern="0" dirty="0"/>
              <a:t>diffuse slowing on EEG.</a:t>
            </a:r>
          </a:p>
          <a:p>
            <a:pPr lvl="1" eaLnBrk="1" hangingPunct="1">
              <a:defRPr/>
            </a:pPr>
            <a:r>
              <a:rPr lang="en-US" kern="0" dirty="0"/>
              <a:t>Apathy.</a:t>
            </a:r>
          </a:p>
          <a:p>
            <a:pPr lvl="1" eaLnBrk="1" hangingPunct="1">
              <a:defRPr/>
            </a:pPr>
            <a:r>
              <a:rPr lang="en-US" kern="0" dirty="0"/>
              <a:t>Lethargic, drowsy, quiet, calm.</a:t>
            </a:r>
          </a:p>
          <a:p>
            <a:pPr lvl="1" eaLnBrk="1" hangingPunct="1">
              <a:defRPr/>
            </a:pPr>
            <a:r>
              <a:rPr lang="en-US" kern="0" dirty="0"/>
              <a:t>Responds slowly to questions.</a:t>
            </a:r>
          </a:p>
          <a:p>
            <a:endParaRPr lang="en-US" dirty="0"/>
          </a:p>
        </p:txBody>
      </p:sp>
      <p:sp>
        <p:nvSpPr>
          <p:cNvPr id="3" name="Text Placeholder 2"/>
          <p:cNvSpPr>
            <a:spLocks noGrp="1"/>
          </p:cNvSpPr>
          <p:nvPr>
            <p:ph type="body" sz="quarter" idx="11"/>
          </p:nvPr>
        </p:nvSpPr>
        <p:spPr>
          <a:xfrm>
            <a:off x="677862" y="95249"/>
            <a:ext cx="7534275" cy="717551"/>
          </a:xfrm>
        </p:spPr>
        <p:txBody>
          <a:bodyPr/>
          <a:lstStyle/>
          <a:p>
            <a:r>
              <a:rPr lang="en-US" sz="3600" kern="0" dirty="0" smtClean="0"/>
              <a:t>Hypoactive Delirium</a:t>
            </a:r>
            <a:endParaRPr lang="en-US" kern="0" dirty="0"/>
          </a:p>
          <a:p>
            <a:endParaRPr lang="en-US" dirty="0"/>
          </a:p>
        </p:txBody>
      </p:sp>
      <p:sp>
        <p:nvSpPr>
          <p:cNvPr id="4" name="Text Placeholder 3"/>
          <p:cNvSpPr>
            <a:spLocks noGrp="1"/>
          </p:cNvSpPr>
          <p:nvPr>
            <p:ph type="body" sz="quarter" idx="12"/>
          </p:nvPr>
        </p:nvSpPr>
        <p:spPr>
          <a:xfrm>
            <a:off x="64032" y="6326188"/>
            <a:ext cx="4087054" cy="393700"/>
          </a:xfrm>
        </p:spPr>
        <p:txBody>
          <a:bodyPr/>
          <a:lstStyle/>
          <a:p>
            <a:r>
              <a:rPr lang="en-US" dirty="0">
                <a:solidFill>
                  <a:schemeClr val="bg1"/>
                </a:solidFill>
                <a:latin typeface="Univers LT Std 57 Cn" charset="0"/>
                <a:cs typeface="Univers LT Std 57 Cn" charset="0"/>
              </a:rPr>
              <a:t>Hospital Elder Life Program (HELP)</a:t>
            </a:r>
          </a:p>
          <a:p>
            <a:endParaRPr lang="en-US" dirty="0"/>
          </a:p>
        </p:txBody>
      </p:sp>
    </p:spTree>
    <p:extLst>
      <p:ext uri="{BB962C8B-B14F-4D97-AF65-F5344CB8AC3E}">
        <p14:creationId xmlns:p14="http://schemas.microsoft.com/office/powerpoint/2010/main" val="2867164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77861" y="1660804"/>
            <a:ext cx="7392081" cy="4505476"/>
          </a:xfrm>
        </p:spPr>
        <p:txBody>
          <a:bodyPr/>
          <a:lstStyle/>
          <a:p>
            <a:pPr eaLnBrk="1" hangingPunct="1">
              <a:defRPr/>
            </a:pPr>
            <a:r>
              <a:rPr lang="en-US" sz="2800" b="1" kern="0" dirty="0"/>
              <a:t>Quiet delirium</a:t>
            </a:r>
          </a:p>
          <a:p>
            <a:pPr lvl="1" eaLnBrk="1" hangingPunct="1">
              <a:defRPr/>
            </a:pPr>
            <a:r>
              <a:rPr lang="en-US" i="1" kern="0" dirty="0"/>
              <a:t>R</a:t>
            </a:r>
            <a:r>
              <a:rPr lang="en-US" i="1" kern="0" dirty="0" smtClean="0"/>
              <a:t>esembles</a:t>
            </a:r>
            <a:r>
              <a:rPr lang="en-US" kern="0" dirty="0" smtClean="0"/>
              <a:t> </a:t>
            </a:r>
            <a:r>
              <a:rPr lang="en-US" kern="0" dirty="0"/>
              <a:t>depression: unmotivated, withdrawn, slow, undemanding (poor executive function)</a:t>
            </a:r>
          </a:p>
          <a:p>
            <a:pPr lvl="1" eaLnBrk="1" hangingPunct="1">
              <a:defRPr/>
            </a:pPr>
            <a:r>
              <a:rPr lang="en-US" kern="0" dirty="0" smtClean="0"/>
              <a:t>BUT </a:t>
            </a:r>
            <a:r>
              <a:rPr lang="en-US" kern="0" dirty="0"/>
              <a:t>depressed patients are NOT classically inattentive</a:t>
            </a:r>
          </a:p>
          <a:p>
            <a:pPr lvl="1" eaLnBrk="1" hangingPunct="1">
              <a:defRPr/>
            </a:pPr>
            <a:r>
              <a:rPr lang="en-US" kern="0" dirty="0" smtClean="0"/>
              <a:t>Possible </a:t>
            </a:r>
            <a:r>
              <a:rPr lang="en-US" kern="0" dirty="0"/>
              <a:t>similar </a:t>
            </a:r>
            <a:r>
              <a:rPr lang="en-US" kern="0" dirty="0" smtClean="0"/>
              <a:t>neurophysiology signs</a:t>
            </a:r>
            <a:endParaRPr lang="en-US" dirty="0"/>
          </a:p>
        </p:txBody>
      </p:sp>
      <p:sp>
        <p:nvSpPr>
          <p:cNvPr id="3" name="Text Placeholder 2"/>
          <p:cNvSpPr>
            <a:spLocks noGrp="1"/>
          </p:cNvSpPr>
          <p:nvPr>
            <p:ph type="body" sz="quarter" idx="11"/>
          </p:nvPr>
        </p:nvSpPr>
        <p:spPr/>
        <p:txBody>
          <a:bodyPr/>
          <a:lstStyle/>
          <a:p>
            <a:r>
              <a:rPr lang="en-US" sz="3600" kern="0" dirty="0"/>
              <a:t>It is </a:t>
            </a:r>
            <a:r>
              <a:rPr lang="en-US" sz="3600" b="1" kern="0" dirty="0"/>
              <a:t>NOT</a:t>
            </a:r>
            <a:r>
              <a:rPr lang="en-US" sz="3600" kern="0" dirty="0"/>
              <a:t> Depression</a:t>
            </a:r>
          </a:p>
          <a:p>
            <a:endParaRPr lang="en-US" dirty="0"/>
          </a:p>
        </p:txBody>
      </p:sp>
      <p:sp>
        <p:nvSpPr>
          <p:cNvPr id="4" name="Text Placeholder 3"/>
          <p:cNvSpPr>
            <a:spLocks noGrp="1"/>
          </p:cNvSpPr>
          <p:nvPr>
            <p:ph type="body" sz="quarter" idx="12"/>
          </p:nvPr>
        </p:nvSpPr>
        <p:spPr>
          <a:xfrm>
            <a:off x="64031" y="6326188"/>
            <a:ext cx="4058025" cy="393700"/>
          </a:xfrm>
        </p:spPr>
        <p:txBody>
          <a:bodyPr/>
          <a:lstStyle/>
          <a:p>
            <a:r>
              <a:rPr lang="en-US" dirty="0">
                <a:solidFill>
                  <a:schemeClr val="bg1"/>
                </a:solidFill>
                <a:latin typeface="Univers LT Std 57 Cn" charset="0"/>
                <a:cs typeface="Univers LT Std 57 Cn" charset="0"/>
              </a:rPr>
              <a:t>Hospital Elder Life Program (HELP)</a:t>
            </a:r>
          </a:p>
          <a:p>
            <a:endParaRPr lang="en-US" dirty="0"/>
          </a:p>
        </p:txBody>
      </p:sp>
    </p:spTree>
    <p:extLst>
      <p:ext uri="{BB962C8B-B14F-4D97-AF65-F5344CB8AC3E}">
        <p14:creationId xmlns:p14="http://schemas.microsoft.com/office/powerpoint/2010/main" val="1818308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77862" y="1611086"/>
            <a:ext cx="7080250" cy="3294742"/>
          </a:xfrm>
        </p:spPr>
        <p:txBody>
          <a:bodyPr/>
          <a:lstStyle/>
          <a:p>
            <a:pPr eaLnBrk="1" hangingPunct="1">
              <a:defRPr/>
            </a:pPr>
            <a:r>
              <a:rPr lang="en-US" sz="2800" kern="0" dirty="0"/>
              <a:t>Time course</a:t>
            </a:r>
          </a:p>
          <a:p>
            <a:pPr eaLnBrk="1" hangingPunct="1">
              <a:defRPr/>
            </a:pPr>
            <a:r>
              <a:rPr lang="en-US" sz="2800" kern="0" dirty="0"/>
              <a:t>Severe inattention of delirium unlikely except in </a:t>
            </a:r>
            <a:r>
              <a:rPr lang="en-US" sz="2800" kern="0" dirty="0" smtClean="0"/>
              <a:t>late stage </a:t>
            </a:r>
            <a:r>
              <a:rPr lang="en-US" sz="2800" kern="0" dirty="0"/>
              <a:t>dementia </a:t>
            </a:r>
            <a:endParaRPr lang="en-US" sz="2800" kern="0" dirty="0" smtClean="0"/>
          </a:p>
          <a:p>
            <a:pPr eaLnBrk="1" hangingPunct="1">
              <a:defRPr/>
            </a:pPr>
            <a:r>
              <a:rPr lang="en-US" sz="2800" kern="0" dirty="0" smtClean="0"/>
              <a:t>Looks </a:t>
            </a:r>
            <a:r>
              <a:rPr lang="en-US" sz="2800" kern="0" dirty="0"/>
              <a:t>like it but is much more sudden and is reversible </a:t>
            </a:r>
          </a:p>
          <a:p>
            <a:endParaRPr lang="en-US" dirty="0"/>
          </a:p>
        </p:txBody>
      </p:sp>
      <p:sp>
        <p:nvSpPr>
          <p:cNvPr id="3" name="Text Placeholder 2"/>
          <p:cNvSpPr>
            <a:spLocks noGrp="1"/>
          </p:cNvSpPr>
          <p:nvPr>
            <p:ph type="body" sz="quarter" idx="11"/>
          </p:nvPr>
        </p:nvSpPr>
        <p:spPr/>
        <p:txBody>
          <a:bodyPr/>
          <a:lstStyle/>
          <a:p>
            <a:r>
              <a:rPr lang="en-US" sz="3600" kern="0" dirty="0"/>
              <a:t>It is </a:t>
            </a:r>
            <a:r>
              <a:rPr lang="en-US" sz="3600" b="1" kern="0" dirty="0"/>
              <a:t>NOT </a:t>
            </a:r>
            <a:r>
              <a:rPr lang="en-US" sz="3600" kern="0" dirty="0"/>
              <a:t>Dementia</a:t>
            </a:r>
          </a:p>
          <a:p>
            <a:endParaRPr lang="en-US" dirty="0"/>
          </a:p>
        </p:txBody>
      </p:sp>
      <p:sp>
        <p:nvSpPr>
          <p:cNvPr id="4" name="Text Placeholder 3"/>
          <p:cNvSpPr>
            <a:spLocks noGrp="1"/>
          </p:cNvSpPr>
          <p:nvPr>
            <p:ph type="body" sz="quarter" idx="12"/>
          </p:nvPr>
        </p:nvSpPr>
        <p:spPr>
          <a:xfrm>
            <a:off x="64031" y="6326188"/>
            <a:ext cx="4072539" cy="393700"/>
          </a:xfrm>
        </p:spPr>
        <p:txBody>
          <a:bodyPr/>
          <a:lstStyle/>
          <a:p>
            <a:r>
              <a:rPr lang="en-US" dirty="0">
                <a:solidFill>
                  <a:schemeClr val="bg1"/>
                </a:solidFill>
                <a:latin typeface="Univers LT Std 57 Cn" charset="0"/>
                <a:cs typeface="Univers LT Std 57 Cn" charset="0"/>
              </a:rPr>
              <a:t>Hospital Elder Life Program (HELP)</a:t>
            </a:r>
          </a:p>
          <a:p>
            <a:endParaRPr lang="en-US" dirty="0"/>
          </a:p>
        </p:txBody>
      </p:sp>
    </p:spTree>
    <p:extLst>
      <p:ext uri="{BB962C8B-B14F-4D97-AF65-F5344CB8AC3E}">
        <p14:creationId xmlns:p14="http://schemas.microsoft.com/office/powerpoint/2010/main" val="2682926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77862" y="400046"/>
            <a:ext cx="7534275" cy="356875"/>
          </a:xfrm>
        </p:spPr>
        <p:txBody>
          <a:bodyPr/>
          <a:lstStyle/>
          <a:p>
            <a:r>
              <a:rPr lang="en-US" altLang="en-US" sz="2000" b="1" dirty="0"/>
              <a:t>Table 1</a:t>
            </a:r>
            <a:r>
              <a:rPr lang="en-US" altLang="en-US" sz="2000" dirty="0"/>
              <a:t> Differentiating features of conditions that mimic </a:t>
            </a:r>
            <a:r>
              <a:rPr lang="en-US" altLang="en-US" sz="2000" dirty="0" smtClean="0"/>
              <a:t>delirium</a:t>
            </a:r>
            <a:endParaRPr lang="en-US" altLang="en-US" sz="2000" dirty="0"/>
          </a:p>
        </p:txBody>
      </p:sp>
      <p:sp>
        <p:nvSpPr>
          <p:cNvPr id="4" name="Text Placeholder 3"/>
          <p:cNvSpPr>
            <a:spLocks noGrp="1"/>
          </p:cNvSpPr>
          <p:nvPr>
            <p:ph type="body" sz="quarter" idx="12"/>
          </p:nvPr>
        </p:nvSpPr>
        <p:spPr>
          <a:xfrm>
            <a:off x="64032" y="6326188"/>
            <a:ext cx="4188654" cy="393700"/>
          </a:xfrm>
        </p:spPr>
        <p:txBody>
          <a:bodyPr/>
          <a:lstStyle/>
          <a:p>
            <a:r>
              <a:rPr lang="en-US" dirty="0">
                <a:solidFill>
                  <a:schemeClr val="bg1"/>
                </a:solidFill>
                <a:latin typeface="Univers LT Std 57 Cn" charset="0"/>
                <a:cs typeface="Univers LT Std 57 Cn" charset="0"/>
              </a:rPr>
              <a:t>Hospital Elder Life Program (HELP)</a:t>
            </a:r>
          </a:p>
          <a:p>
            <a:endParaRPr lang="en-US" dirty="0"/>
          </a:p>
        </p:txBody>
      </p:sp>
      <p:pic>
        <p:nvPicPr>
          <p:cNvPr id="5" name="Picture 13" descr="nrneurol"/>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891378" y="1031800"/>
            <a:ext cx="7281410" cy="47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1001484" y="5686189"/>
            <a:ext cx="68870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100" dirty="0"/>
              <a:t>Fong TG </a:t>
            </a:r>
            <a:r>
              <a:rPr lang="en-US" altLang="en-US" sz="1100" i="1" dirty="0"/>
              <a:t>et al</a:t>
            </a:r>
            <a:r>
              <a:rPr lang="en-US" altLang="en-US" sz="1100" dirty="0"/>
              <a:t>. </a:t>
            </a:r>
            <a:r>
              <a:rPr lang="en-GB" altLang="en-US" sz="1100" dirty="0"/>
              <a:t>(2009)</a:t>
            </a:r>
            <a:r>
              <a:rPr lang="en-US" altLang="en-US" sz="1100" dirty="0"/>
              <a:t> Delirium in elderly adults: diagnosis, prevention and treatment</a:t>
            </a:r>
            <a:br>
              <a:rPr lang="en-US" altLang="en-US" sz="1100" dirty="0"/>
            </a:br>
            <a:r>
              <a:rPr lang="en-US" altLang="en-US" sz="1100" i="1" dirty="0"/>
              <a:t>Nat Rev </a:t>
            </a:r>
            <a:r>
              <a:rPr lang="en-US" altLang="en-US" sz="1100" i="1" dirty="0" err="1"/>
              <a:t>Neurol</a:t>
            </a:r>
            <a:r>
              <a:rPr lang="en-US" altLang="en-US" sz="1100" dirty="0"/>
              <a:t> doi:10.1038/nrneurol.2009.24</a:t>
            </a:r>
          </a:p>
        </p:txBody>
      </p:sp>
    </p:spTree>
    <p:extLst>
      <p:ext uri="{BB962C8B-B14F-4D97-AF65-F5344CB8AC3E}">
        <p14:creationId xmlns:p14="http://schemas.microsoft.com/office/powerpoint/2010/main" val="1049346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eaLnBrk="1" hangingPunct="1">
              <a:lnSpc>
                <a:spcPct val="90000"/>
              </a:lnSpc>
              <a:buNone/>
              <a:defRPr/>
            </a:pPr>
            <a:endParaRPr lang="en-US" sz="1600" b="1" kern="0" dirty="0" smtClean="0"/>
          </a:p>
          <a:p>
            <a:pPr eaLnBrk="1" hangingPunct="1">
              <a:lnSpc>
                <a:spcPct val="90000"/>
              </a:lnSpc>
              <a:defRPr/>
            </a:pPr>
            <a:r>
              <a:rPr lang="en-US" sz="2800" b="1" kern="0" dirty="0" smtClean="0"/>
              <a:t>Cognitive </a:t>
            </a:r>
            <a:r>
              <a:rPr lang="en-US" sz="2800" b="1" kern="0" dirty="0"/>
              <a:t>impairment</a:t>
            </a:r>
          </a:p>
          <a:p>
            <a:pPr eaLnBrk="1" hangingPunct="1">
              <a:lnSpc>
                <a:spcPct val="90000"/>
              </a:lnSpc>
              <a:defRPr/>
            </a:pPr>
            <a:r>
              <a:rPr lang="en-US" sz="2800" b="1" kern="0" dirty="0"/>
              <a:t>Sleep deprivation</a:t>
            </a:r>
          </a:p>
          <a:p>
            <a:pPr eaLnBrk="1" hangingPunct="1">
              <a:lnSpc>
                <a:spcPct val="90000"/>
              </a:lnSpc>
              <a:defRPr/>
            </a:pPr>
            <a:r>
              <a:rPr lang="en-US" sz="2800" b="1" kern="0" dirty="0"/>
              <a:t>Immobilization</a:t>
            </a:r>
          </a:p>
          <a:p>
            <a:pPr eaLnBrk="1" hangingPunct="1">
              <a:lnSpc>
                <a:spcPct val="90000"/>
              </a:lnSpc>
              <a:defRPr/>
            </a:pPr>
            <a:r>
              <a:rPr lang="en-US" sz="2800" b="1" kern="0" dirty="0"/>
              <a:t>Vision impairment</a:t>
            </a:r>
          </a:p>
          <a:p>
            <a:pPr eaLnBrk="1" hangingPunct="1">
              <a:lnSpc>
                <a:spcPct val="90000"/>
              </a:lnSpc>
              <a:defRPr/>
            </a:pPr>
            <a:r>
              <a:rPr lang="en-US" sz="2800" b="1" kern="0" dirty="0"/>
              <a:t>Hearing impairment</a:t>
            </a:r>
          </a:p>
          <a:p>
            <a:pPr eaLnBrk="1" hangingPunct="1">
              <a:lnSpc>
                <a:spcPct val="90000"/>
              </a:lnSpc>
              <a:defRPr/>
            </a:pPr>
            <a:r>
              <a:rPr lang="en-US" sz="2800" b="1" kern="0" dirty="0" smtClean="0"/>
              <a:t>Dehydration </a:t>
            </a:r>
            <a:r>
              <a:rPr lang="en-US" sz="2800" b="1" kern="0" dirty="0">
                <a:solidFill>
                  <a:srgbClr val="FFFFFF"/>
                </a:solidFill>
              </a:rPr>
              <a:t>BUN/Cr </a:t>
            </a:r>
            <a:r>
              <a:rPr lang="en-US" kern="0" dirty="0">
                <a:solidFill>
                  <a:srgbClr val="FFFFFF"/>
                </a:solidFill>
              </a:rPr>
              <a:t>ratio </a:t>
            </a:r>
            <a:r>
              <a:rPr lang="en-US" u="sng" kern="0" dirty="0">
                <a:solidFill>
                  <a:srgbClr val="FFFFFF"/>
                </a:solidFill>
              </a:rPr>
              <a:t>&gt;</a:t>
            </a:r>
            <a:r>
              <a:rPr lang="en-US" kern="0" dirty="0">
                <a:solidFill>
                  <a:srgbClr val="FFFFFF"/>
                </a:solidFill>
              </a:rPr>
              <a:t> 18</a:t>
            </a:r>
          </a:p>
          <a:p>
            <a:pPr eaLnBrk="1" hangingPunct="1">
              <a:lnSpc>
                <a:spcPct val="90000"/>
              </a:lnSpc>
              <a:defRPr/>
            </a:pPr>
            <a:endParaRPr lang="en-US" kern="0" dirty="0"/>
          </a:p>
          <a:p>
            <a:pPr marL="0" indent="0" algn="ctr" eaLnBrk="1" hangingPunct="1">
              <a:lnSpc>
                <a:spcPct val="90000"/>
              </a:lnSpc>
              <a:buNone/>
              <a:defRPr/>
            </a:pPr>
            <a:r>
              <a:rPr lang="en-US" sz="1200" kern="0" dirty="0"/>
              <a:t>Ref: Inouye SK, et al.  N </a:t>
            </a:r>
            <a:r>
              <a:rPr lang="en-US" sz="1200" kern="0" dirty="0" err="1"/>
              <a:t>Engl</a:t>
            </a:r>
            <a:r>
              <a:rPr lang="en-US" sz="1200" kern="0" dirty="0"/>
              <a:t> J Med. 1999;340:669-7</a:t>
            </a:r>
            <a:endParaRPr lang="en-US" sz="1400" kern="0" dirty="0"/>
          </a:p>
          <a:p>
            <a:pPr eaLnBrk="1" hangingPunct="1">
              <a:lnSpc>
                <a:spcPct val="90000"/>
              </a:lnSpc>
              <a:buFont typeface="Wingdings" panose="05000000000000000000" pitchFamily="2" charset="2"/>
              <a:buNone/>
              <a:defRPr/>
            </a:pPr>
            <a:endParaRPr lang="en-US" kern="0" dirty="0"/>
          </a:p>
          <a:p>
            <a:endParaRPr lang="en-US" dirty="0"/>
          </a:p>
        </p:txBody>
      </p:sp>
      <p:sp>
        <p:nvSpPr>
          <p:cNvPr id="3" name="Text Placeholder 2"/>
          <p:cNvSpPr>
            <a:spLocks noGrp="1"/>
          </p:cNvSpPr>
          <p:nvPr>
            <p:ph type="body" sz="quarter" idx="11"/>
          </p:nvPr>
        </p:nvSpPr>
        <p:spPr/>
        <p:txBody>
          <a:bodyPr/>
          <a:lstStyle/>
          <a:p>
            <a:r>
              <a:rPr lang="en-US" sz="3600" b="1" kern="0" dirty="0" smtClean="0"/>
              <a:t>Risk factors of delirium</a:t>
            </a:r>
            <a:endParaRPr lang="en-US" sz="3600" dirty="0"/>
          </a:p>
        </p:txBody>
      </p:sp>
      <p:sp>
        <p:nvSpPr>
          <p:cNvPr id="4" name="Text Placeholder 3"/>
          <p:cNvSpPr>
            <a:spLocks noGrp="1"/>
          </p:cNvSpPr>
          <p:nvPr>
            <p:ph type="body" sz="quarter" idx="12"/>
          </p:nvPr>
        </p:nvSpPr>
        <p:spPr>
          <a:xfrm>
            <a:off x="64031" y="6326188"/>
            <a:ext cx="4275739" cy="393700"/>
          </a:xfrm>
        </p:spPr>
        <p:txBody>
          <a:bodyPr/>
          <a:lstStyle/>
          <a:p>
            <a:r>
              <a:rPr lang="en-US" dirty="0">
                <a:solidFill>
                  <a:schemeClr val="bg1"/>
                </a:solidFill>
                <a:latin typeface="Univers LT Std 57 Cn" charset="0"/>
                <a:cs typeface="Univers LT Std 57 Cn" charset="0"/>
              </a:rPr>
              <a:t>Hospital Elder Life Program (HELP)</a:t>
            </a:r>
          </a:p>
          <a:p>
            <a:endParaRPr lang="en-US" dirty="0"/>
          </a:p>
        </p:txBody>
      </p:sp>
    </p:spTree>
    <p:extLst>
      <p:ext uri="{BB962C8B-B14F-4D97-AF65-F5344CB8AC3E}">
        <p14:creationId xmlns:p14="http://schemas.microsoft.com/office/powerpoint/2010/main" val="1813883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b="1" kern="0" dirty="0">
                <a:latin typeface="Georgia" pitchFamily="18" charset="0"/>
              </a:rPr>
              <a:t>Confusion Assessment Method (CAM)</a:t>
            </a:r>
          </a:p>
          <a:p>
            <a:endParaRPr lang="en-US" dirty="0"/>
          </a:p>
        </p:txBody>
      </p:sp>
      <p:sp>
        <p:nvSpPr>
          <p:cNvPr id="4" name="Text Placeholder 3"/>
          <p:cNvSpPr>
            <a:spLocks noGrp="1"/>
          </p:cNvSpPr>
          <p:nvPr>
            <p:ph type="body" sz="quarter" idx="12"/>
          </p:nvPr>
        </p:nvSpPr>
        <p:spPr>
          <a:xfrm>
            <a:off x="64032" y="6326188"/>
            <a:ext cx="4188654" cy="393700"/>
          </a:xfrm>
        </p:spPr>
        <p:txBody>
          <a:bodyPr/>
          <a:lstStyle/>
          <a:p>
            <a:r>
              <a:rPr lang="en-US" dirty="0">
                <a:solidFill>
                  <a:schemeClr val="bg1"/>
                </a:solidFill>
                <a:latin typeface="Univers LT Std 57 Cn" charset="0"/>
                <a:cs typeface="Univers LT Std 57 Cn" charset="0"/>
              </a:rPr>
              <a:t>Hospital Elder Life Program (HELP)</a:t>
            </a:r>
          </a:p>
          <a:p>
            <a:endParaRPr lang="en-US" dirty="0"/>
          </a:p>
        </p:txBody>
      </p:sp>
      <p:sp>
        <p:nvSpPr>
          <p:cNvPr id="6" name="Text Box 3"/>
          <p:cNvSpPr txBox="1">
            <a:spLocks noChangeArrowheads="1"/>
          </p:cNvSpPr>
          <p:nvPr/>
        </p:nvSpPr>
        <p:spPr bwMode="auto">
          <a:xfrm>
            <a:off x="746125" y="1037766"/>
            <a:ext cx="7850188" cy="296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ts val="900"/>
              </a:spcBef>
              <a:spcAft>
                <a:spcPts val="200"/>
              </a:spcAft>
              <a:buClr>
                <a:schemeClr val="tx2"/>
              </a:buClr>
              <a:buSzTx/>
              <a:buFontTx/>
              <a:buNone/>
            </a:pPr>
            <a:r>
              <a:rPr lang="en-US" altLang="en-US" dirty="0">
                <a:solidFill>
                  <a:schemeClr val="tx2">
                    <a:lumMod val="75000"/>
                  </a:schemeClr>
                </a:solidFill>
                <a:latin typeface="Times New Roman" panose="02020603050405020304" pitchFamily="18" charset="0"/>
              </a:rPr>
              <a:t>1. Acute onset of mental status changes </a:t>
            </a:r>
          </a:p>
          <a:p>
            <a:pPr algn="ctr" eaLnBrk="1" hangingPunct="1">
              <a:spcBef>
                <a:spcPct val="0"/>
              </a:spcBef>
              <a:spcAft>
                <a:spcPts val="200"/>
              </a:spcAft>
              <a:buClr>
                <a:schemeClr val="tx2"/>
              </a:buClr>
              <a:buSzTx/>
              <a:buFontTx/>
              <a:buNone/>
            </a:pPr>
            <a:r>
              <a:rPr lang="en-US" altLang="en-US" dirty="0">
                <a:solidFill>
                  <a:schemeClr val="tx2">
                    <a:lumMod val="75000"/>
                  </a:schemeClr>
                </a:solidFill>
                <a:latin typeface="Times New Roman" panose="02020603050405020304" pitchFamily="18" charset="0"/>
              </a:rPr>
              <a:t>or a fluctuating course</a:t>
            </a:r>
          </a:p>
          <a:p>
            <a:pPr algn="ctr" eaLnBrk="1" hangingPunct="1">
              <a:spcBef>
                <a:spcPct val="15000"/>
              </a:spcBef>
              <a:spcAft>
                <a:spcPts val="200"/>
              </a:spcAft>
              <a:buClr>
                <a:schemeClr val="tx2"/>
              </a:buClr>
              <a:buSzTx/>
              <a:buFontTx/>
              <a:buNone/>
            </a:pPr>
            <a:r>
              <a:rPr lang="en-US" altLang="en-US" dirty="0">
                <a:latin typeface="Times New Roman" panose="02020603050405020304" pitchFamily="18" charset="0"/>
              </a:rPr>
              <a:t>and</a:t>
            </a:r>
          </a:p>
          <a:p>
            <a:pPr algn="ctr" eaLnBrk="1" hangingPunct="1">
              <a:spcBef>
                <a:spcPts val="900"/>
              </a:spcBef>
              <a:spcAft>
                <a:spcPts val="200"/>
              </a:spcAft>
              <a:buClr>
                <a:schemeClr val="tx2"/>
              </a:buClr>
              <a:buSzTx/>
              <a:buFontTx/>
              <a:buNone/>
            </a:pPr>
            <a:r>
              <a:rPr lang="en-US" altLang="en-US" dirty="0">
                <a:solidFill>
                  <a:schemeClr val="tx2">
                    <a:lumMod val="75000"/>
                  </a:schemeClr>
                </a:solidFill>
                <a:latin typeface="Times New Roman" panose="02020603050405020304" pitchFamily="18" charset="0"/>
              </a:rPr>
              <a:t>2. Inattention</a:t>
            </a:r>
          </a:p>
          <a:p>
            <a:pPr algn="ctr" eaLnBrk="1" hangingPunct="1">
              <a:spcBef>
                <a:spcPts val="900"/>
              </a:spcBef>
              <a:spcAft>
                <a:spcPts val="200"/>
              </a:spcAft>
              <a:buClr>
                <a:schemeClr val="tx2"/>
              </a:buClr>
              <a:buSzTx/>
              <a:buFontTx/>
              <a:buNone/>
            </a:pPr>
            <a:r>
              <a:rPr lang="en-US" altLang="en-US" dirty="0" smtClean="0">
                <a:latin typeface="Times New Roman" panose="02020603050405020304" pitchFamily="18" charset="0"/>
              </a:rPr>
              <a:t> and </a:t>
            </a:r>
            <a:endParaRPr lang="en-US" altLang="en-US" dirty="0">
              <a:latin typeface="Times New Roman" panose="02020603050405020304" pitchFamily="18" charset="0"/>
            </a:endParaRPr>
          </a:p>
        </p:txBody>
      </p:sp>
      <p:sp>
        <p:nvSpPr>
          <p:cNvPr id="7" name="Text Box 4"/>
          <p:cNvSpPr txBox="1">
            <a:spLocks noChangeArrowheads="1"/>
          </p:cNvSpPr>
          <p:nvPr/>
        </p:nvSpPr>
        <p:spPr bwMode="auto">
          <a:xfrm>
            <a:off x="4357463" y="4238166"/>
            <a:ext cx="6286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dirty="0" smtClean="0">
                <a:latin typeface="Times New Roman" panose="02020603050405020304" pitchFamily="18" charset="0"/>
              </a:rPr>
              <a:t> or</a:t>
            </a:r>
            <a:endParaRPr lang="en-US" altLang="en-US" dirty="0">
              <a:latin typeface="Times New Roman" panose="02020603050405020304" pitchFamily="18" charset="0"/>
            </a:endParaRPr>
          </a:p>
        </p:txBody>
      </p:sp>
      <p:grpSp>
        <p:nvGrpSpPr>
          <p:cNvPr id="8" name="Group 7"/>
          <p:cNvGrpSpPr>
            <a:grpSpLocks/>
          </p:cNvGrpSpPr>
          <p:nvPr/>
        </p:nvGrpSpPr>
        <p:grpSpPr bwMode="auto">
          <a:xfrm>
            <a:off x="746125" y="4085766"/>
            <a:ext cx="3317875" cy="1143000"/>
            <a:chOff x="624" y="2928"/>
            <a:chExt cx="1872" cy="720"/>
          </a:xfrm>
        </p:grpSpPr>
        <p:sp>
          <p:nvSpPr>
            <p:cNvPr id="9" name="Text Box 8"/>
            <p:cNvSpPr txBox="1">
              <a:spLocks noChangeArrowheads="1"/>
            </p:cNvSpPr>
            <p:nvPr/>
          </p:nvSpPr>
          <p:spPr bwMode="auto">
            <a:xfrm>
              <a:off x="767" y="2928"/>
              <a:ext cx="1625"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dirty="0">
                  <a:solidFill>
                    <a:schemeClr val="tx2">
                      <a:lumMod val="75000"/>
                    </a:schemeClr>
                  </a:solidFill>
                  <a:latin typeface="Times New Roman" panose="02020603050405020304" pitchFamily="18" charset="0"/>
                </a:rPr>
                <a:t>3. Disorganized </a:t>
              </a:r>
            </a:p>
            <a:p>
              <a:pPr algn="ctr" eaLnBrk="1" hangingPunct="1">
                <a:spcBef>
                  <a:spcPct val="0"/>
                </a:spcBef>
                <a:buClrTx/>
                <a:buSzTx/>
                <a:buFontTx/>
                <a:buNone/>
              </a:pPr>
              <a:r>
                <a:rPr lang="en-US" altLang="en-US" dirty="0">
                  <a:solidFill>
                    <a:schemeClr val="tx2">
                      <a:lumMod val="75000"/>
                    </a:schemeClr>
                  </a:solidFill>
                  <a:latin typeface="Times New Roman" panose="02020603050405020304" pitchFamily="18" charset="0"/>
                </a:rPr>
                <a:t>Thinking</a:t>
              </a:r>
            </a:p>
          </p:txBody>
        </p:sp>
        <p:sp>
          <p:nvSpPr>
            <p:cNvPr id="10" name="Rectangle 9"/>
            <p:cNvSpPr>
              <a:spLocks noChangeArrowheads="1"/>
            </p:cNvSpPr>
            <p:nvPr/>
          </p:nvSpPr>
          <p:spPr bwMode="auto">
            <a:xfrm>
              <a:off x="624" y="2928"/>
              <a:ext cx="1872" cy="720"/>
            </a:xfrm>
            <a:prstGeom prst="rect">
              <a:avLst/>
            </a:prstGeom>
            <a:noFill/>
            <a:ln w="12699">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grpSp>
        <p:nvGrpSpPr>
          <p:cNvPr id="11" name="Group 10"/>
          <p:cNvGrpSpPr>
            <a:grpSpLocks/>
          </p:cNvGrpSpPr>
          <p:nvPr/>
        </p:nvGrpSpPr>
        <p:grpSpPr bwMode="auto">
          <a:xfrm>
            <a:off x="5331276" y="4085766"/>
            <a:ext cx="3317875" cy="1143000"/>
            <a:chOff x="4032" y="2928"/>
            <a:chExt cx="1872" cy="720"/>
          </a:xfrm>
        </p:grpSpPr>
        <p:sp>
          <p:nvSpPr>
            <p:cNvPr id="12" name="Text Box 11"/>
            <p:cNvSpPr txBox="1">
              <a:spLocks noChangeArrowheads="1"/>
            </p:cNvSpPr>
            <p:nvPr/>
          </p:nvSpPr>
          <p:spPr bwMode="auto">
            <a:xfrm>
              <a:off x="4055" y="2928"/>
              <a:ext cx="1834"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dirty="0">
                  <a:solidFill>
                    <a:schemeClr val="tx2">
                      <a:lumMod val="75000"/>
                    </a:schemeClr>
                  </a:solidFill>
                  <a:latin typeface="Times New Roman" panose="02020603050405020304" pitchFamily="18" charset="0"/>
                </a:rPr>
                <a:t>4. Altered level of </a:t>
              </a:r>
            </a:p>
            <a:p>
              <a:pPr algn="ctr" eaLnBrk="1" hangingPunct="1">
                <a:spcBef>
                  <a:spcPct val="0"/>
                </a:spcBef>
                <a:buClrTx/>
                <a:buSzTx/>
                <a:buFontTx/>
                <a:buNone/>
              </a:pPr>
              <a:r>
                <a:rPr lang="en-US" altLang="en-US" dirty="0">
                  <a:solidFill>
                    <a:schemeClr val="tx2">
                      <a:lumMod val="75000"/>
                    </a:schemeClr>
                  </a:solidFill>
                  <a:latin typeface="Times New Roman" panose="02020603050405020304" pitchFamily="18" charset="0"/>
                </a:rPr>
                <a:t>consciousness</a:t>
              </a:r>
            </a:p>
          </p:txBody>
        </p:sp>
        <p:sp>
          <p:nvSpPr>
            <p:cNvPr id="13" name="Rectangle 12"/>
            <p:cNvSpPr>
              <a:spLocks noChangeArrowheads="1"/>
            </p:cNvSpPr>
            <p:nvPr/>
          </p:nvSpPr>
          <p:spPr bwMode="auto">
            <a:xfrm>
              <a:off x="4032" y="2928"/>
              <a:ext cx="1872" cy="720"/>
            </a:xfrm>
            <a:prstGeom prst="rect">
              <a:avLst/>
            </a:prstGeom>
            <a:noFill/>
            <a:ln w="12699">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sp>
        <p:nvSpPr>
          <p:cNvPr id="14" name="Text Box 15"/>
          <p:cNvSpPr txBox="1">
            <a:spLocks noChangeArrowheads="1"/>
          </p:cNvSpPr>
          <p:nvPr/>
        </p:nvSpPr>
        <p:spPr bwMode="auto">
          <a:xfrm>
            <a:off x="3657600" y="5381166"/>
            <a:ext cx="2157963" cy="584775"/>
          </a:xfrm>
          <a:prstGeom prst="rect">
            <a:avLst/>
          </a:prstGeom>
          <a:noFill/>
          <a:ln w="12699">
            <a:noFill/>
            <a:miter lim="800000"/>
            <a:headEnd type="none" w="sm" len="sm"/>
            <a:tailEnd type="none" w="sm" len="sm"/>
          </a:ln>
          <a:effectLst/>
        </p:spPr>
        <p:txBody>
          <a:bodyPr wrap="none">
            <a:spAutoFit/>
          </a:bodyPr>
          <a:lstStyle/>
          <a:p>
            <a:pPr eaLnBrk="1" hangingPunct="1">
              <a:defRPr/>
            </a:pPr>
            <a:r>
              <a:rPr lang="en-US" sz="3200" b="1" dirty="0">
                <a:solidFill>
                  <a:schemeClr val="tx2">
                    <a:lumMod val="75000"/>
                  </a:schemeClr>
                </a:solidFill>
                <a:latin typeface="Times New Roman" pitchFamily="18" charset="0"/>
                <a:cs typeface="+mn-cs"/>
              </a:rPr>
              <a:t>= Delirium</a:t>
            </a:r>
            <a:r>
              <a:rPr lang="en-US" b="1" dirty="0">
                <a:solidFill>
                  <a:schemeClr val="tx2">
                    <a:lumMod val="75000"/>
                  </a:schemeClr>
                </a:solidFill>
                <a:effectLst>
                  <a:outerShdw blurRad="38100" dist="38100" dir="2700000" algn="tl">
                    <a:srgbClr val="000000"/>
                  </a:outerShdw>
                </a:effectLst>
                <a:latin typeface="Arial" pitchFamily="34" charset="0"/>
                <a:cs typeface="+mn-cs"/>
              </a:rPr>
              <a:t> </a:t>
            </a:r>
          </a:p>
        </p:txBody>
      </p:sp>
      <p:sp>
        <p:nvSpPr>
          <p:cNvPr id="15" name="Line 13"/>
          <p:cNvSpPr>
            <a:spLocks noChangeShapeType="1"/>
          </p:cNvSpPr>
          <p:nvPr/>
        </p:nvSpPr>
        <p:spPr bwMode="auto">
          <a:xfrm flipH="1">
            <a:off x="3438525" y="3780966"/>
            <a:ext cx="812800" cy="228600"/>
          </a:xfrm>
          <a:prstGeom prst="line">
            <a:avLst/>
          </a:prstGeom>
          <a:noFill/>
          <a:ln w="28575">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6" name="Line 14"/>
          <p:cNvSpPr>
            <a:spLocks noChangeShapeType="1"/>
          </p:cNvSpPr>
          <p:nvPr/>
        </p:nvSpPr>
        <p:spPr bwMode="auto">
          <a:xfrm>
            <a:off x="5194751" y="3780966"/>
            <a:ext cx="746125" cy="228600"/>
          </a:xfrm>
          <a:prstGeom prst="line">
            <a:avLst/>
          </a:prstGeom>
          <a:noFill/>
          <a:ln w="28575">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281418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eaLnBrk="1" hangingPunct="1">
              <a:defRPr/>
            </a:pPr>
            <a:r>
              <a:rPr lang="en-US" sz="2800" kern="0" dirty="0"/>
              <a:t>Identify older patients with risk factors of delirium: </a:t>
            </a:r>
            <a:r>
              <a:rPr lang="en-US" sz="2800" kern="0" dirty="0" smtClean="0"/>
              <a:t>dehydration</a:t>
            </a:r>
            <a:r>
              <a:rPr lang="en-US" sz="2800" kern="0" dirty="0"/>
              <a:t>, cognitive impairment, ADL deficits, sensory impairment</a:t>
            </a:r>
          </a:p>
          <a:p>
            <a:pPr eaLnBrk="1" hangingPunct="1">
              <a:defRPr/>
            </a:pPr>
            <a:r>
              <a:rPr lang="en-US" sz="2800" kern="0" dirty="0"/>
              <a:t>Maintain physical and cognitive functioning throughout hospitalization.</a:t>
            </a:r>
          </a:p>
          <a:p>
            <a:pPr eaLnBrk="1" hangingPunct="1">
              <a:defRPr/>
            </a:pPr>
            <a:r>
              <a:rPr lang="en-US" sz="2800" kern="0" dirty="0"/>
              <a:t>Maximize independence at discharge.</a:t>
            </a:r>
          </a:p>
          <a:p>
            <a:pPr eaLnBrk="1" hangingPunct="1">
              <a:defRPr/>
            </a:pPr>
            <a:r>
              <a:rPr lang="en-US" sz="2800" kern="0" dirty="0"/>
              <a:t>Improve geriatric skills of staff. </a:t>
            </a:r>
          </a:p>
          <a:p>
            <a:endParaRPr lang="en-US" dirty="0"/>
          </a:p>
        </p:txBody>
      </p:sp>
      <p:sp>
        <p:nvSpPr>
          <p:cNvPr id="3" name="Text Placeholder 2"/>
          <p:cNvSpPr>
            <a:spLocks noGrp="1"/>
          </p:cNvSpPr>
          <p:nvPr>
            <p:ph type="body" sz="quarter" idx="11"/>
          </p:nvPr>
        </p:nvSpPr>
        <p:spPr/>
        <p:txBody>
          <a:bodyPr/>
          <a:lstStyle/>
          <a:p>
            <a:r>
              <a:rPr lang="en-US" sz="3600" kern="0" dirty="0"/>
              <a:t>Goals of the Elder Life </a:t>
            </a:r>
            <a:r>
              <a:rPr lang="en-US" sz="3600" kern="0" dirty="0" smtClean="0"/>
              <a:t>Program</a:t>
            </a:r>
            <a:endParaRPr lang="en-US" sz="3600" kern="0" dirty="0"/>
          </a:p>
        </p:txBody>
      </p:sp>
      <p:sp>
        <p:nvSpPr>
          <p:cNvPr id="4" name="Text Placeholder 3"/>
          <p:cNvSpPr>
            <a:spLocks noGrp="1"/>
          </p:cNvSpPr>
          <p:nvPr>
            <p:ph type="body" sz="quarter" idx="12"/>
          </p:nvPr>
        </p:nvSpPr>
        <p:spPr>
          <a:xfrm>
            <a:off x="64031" y="6326188"/>
            <a:ext cx="4348311" cy="393700"/>
          </a:xfrm>
        </p:spPr>
        <p:txBody>
          <a:bodyPr/>
          <a:lstStyle/>
          <a:p>
            <a:r>
              <a:rPr lang="en-US" dirty="0">
                <a:solidFill>
                  <a:schemeClr val="bg1"/>
                </a:solidFill>
                <a:latin typeface="Univers LT Std 57 Cn" charset="0"/>
                <a:cs typeface="Univers LT Std 57 Cn" charset="0"/>
              </a:rPr>
              <a:t>Hospital Elder Life Program (HELP)</a:t>
            </a:r>
          </a:p>
          <a:p>
            <a:endParaRPr lang="en-US" dirty="0"/>
          </a:p>
        </p:txBody>
      </p:sp>
    </p:spTree>
    <p:extLst>
      <p:ext uri="{BB962C8B-B14F-4D97-AF65-F5344CB8AC3E}">
        <p14:creationId xmlns:p14="http://schemas.microsoft.com/office/powerpoint/2010/main" val="117164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22515" y="1375847"/>
            <a:ext cx="8302172" cy="4449599"/>
          </a:xfrm>
        </p:spPr>
        <p:txBody>
          <a:bodyPr/>
          <a:lstStyle/>
          <a:p>
            <a:pPr eaLnBrk="1" hangingPunct="1">
              <a:defRPr/>
            </a:pPr>
            <a:r>
              <a:rPr lang="en-US" sz="2800" kern="0" dirty="0"/>
              <a:t>Program exists on </a:t>
            </a:r>
            <a:r>
              <a:rPr lang="en-US" sz="2800" kern="0" dirty="0" smtClean="0"/>
              <a:t>10 inpatient units</a:t>
            </a:r>
            <a:endParaRPr lang="en-US" sz="2800" kern="0" dirty="0"/>
          </a:p>
          <a:p>
            <a:pPr eaLnBrk="1" hangingPunct="1">
              <a:defRPr/>
            </a:pPr>
            <a:r>
              <a:rPr lang="en-US" sz="2800" kern="0" dirty="0"/>
              <a:t>All patients &gt;65 with expected </a:t>
            </a:r>
            <a:r>
              <a:rPr lang="en-US" sz="2800" kern="0" dirty="0" smtClean="0"/>
              <a:t>LOS &gt;48hrs days are screened daily</a:t>
            </a:r>
          </a:p>
          <a:p>
            <a:pPr eaLnBrk="1" hangingPunct="1">
              <a:defRPr/>
            </a:pPr>
            <a:r>
              <a:rPr lang="en-US" sz="2800" kern="0" dirty="0" smtClean="0"/>
              <a:t>Social </a:t>
            </a:r>
            <a:r>
              <a:rPr lang="en-US" sz="2800" kern="0" dirty="0"/>
              <a:t>Worker collaborates with </a:t>
            </a:r>
            <a:r>
              <a:rPr lang="en-US" sz="2800" kern="0" dirty="0" smtClean="0"/>
              <a:t>HELP CNS </a:t>
            </a:r>
            <a:r>
              <a:rPr lang="en-US" sz="2800" kern="0" dirty="0"/>
              <a:t>and </a:t>
            </a:r>
            <a:r>
              <a:rPr lang="en-US" sz="2800" kern="0" dirty="0" smtClean="0"/>
              <a:t>creates and supervises </a:t>
            </a:r>
            <a:r>
              <a:rPr lang="en-US" sz="2800" kern="0" dirty="0"/>
              <a:t>a </a:t>
            </a:r>
            <a:r>
              <a:rPr lang="en-US" sz="2800" kern="0" dirty="0" smtClean="0"/>
              <a:t>care plan for the volunteers.</a:t>
            </a:r>
          </a:p>
          <a:p>
            <a:pPr marL="0" indent="0">
              <a:buNone/>
            </a:pPr>
            <a:endParaRPr lang="en-US" dirty="0"/>
          </a:p>
        </p:txBody>
      </p:sp>
      <p:sp>
        <p:nvSpPr>
          <p:cNvPr id="3" name="Text Placeholder 2"/>
          <p:cNvSpPr>
            <a:spLocks noGrp="1"/>
          </p:cNvSpPr>
          <p:nvPr>
            <p:ph type="body" sz="quarter" idx="11"/>
          </p:nvPr>
        </p:nvSpPr>
        <p:spPr/>
        <p:txBody>
          <a:bodyPr/>
          <a:lstStyle/>
          <a:p>
            <a:r>
              <a:rPr lang="en-US" sz="3600" kern="0" dirty="0"/>
              <a:t>HELP Demographics</a:t>
            </a:r>
          </a:p>
          <a:p>
            <a:endParaRPr lang="en-US" dirty="0"/>
          </a:p>
        </p:txBody>
      </p:sp>
      <p:sp>
        <p:nvSpPr>
          <p:cNvPr id="4" name="Text Placeholder 3"/>
          <p:cNvSpPr>
            <a:spLocks noGrp="1"/>
          </p:cNvSpPr>
          <p:nvPr>
            <p:ph type="body" sz="quarter" idx="12"/>
          </p:nvPr>
        </p:nvSpPr>
        <p:spPr>
          <a:xfrm>
            <a:off x="64032" y="6326188"/>
            <a:ext cx="3999968" cy="393700"/>
          </a:xfrm>
        </p:spPr>
        <p:txBody>
          <a:bodyPr/>
          <a:lstStyle/>
          <a:p>
            <a:r>
              <a:rPr lang="en-US" dirty="0">
                <a:solidFill>
                  <a:schemeClr val="bg1"/>
                </a:solidFill>
                <a:latin typeface="Univers LT Std 57 Cn" charset="0"/>
                <a:cs typeface="Univers LT Std 57 Cn" charset="0"/>
              </a:rPr>
              <a:t>Hospital Elder Life Program (HELP)</a:t>
            </a:r>
          </a:p>
          <a:p>
            <a:endParaRPr lang="en-US" dirty="0"/>
          </a:p>
        </p:txBody>
      </p:sp>
    </p:spTree>
    <p:extLst>
      <p:ext uri="{BB962C8B-B14F-4D97-AF65-F5344CB8AC3E}">
        <p14:creationId xmlns:p14="http://schemas.microsoft.com/office/powerpoint/2010/main" val="3531621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a:defRPr/>
            </a:pPr>
            <a:r>
              <a:rPr lang="en-US" sz="1600" dirty="0" smtClean="0"/>
              <a:t>Age </a:t>
            </a:r>
            <a:r>
              <a:rPr lang="en-US" sz="1600" dirty="0"/>
              <a:t>65 years and older</a:t>
            </a:r>
          </a:p>
          <a:p>
            <a:pPr>
              <a:defRPr/>
            </a:pPr>
            <a:r>
              <a:rPr lang="en-US" sz="1600" dirty="0" smtClean="0"/>
              <a:t>Inpatient </a:t>
            </a:r>
            <a:r>
              <a:rPr lang="en-US" sz="1600" dirty="0"/>
              <a:t>on hospital unit 5A, 5B, 5C, 6B, 6C, 7A1, 7B, 7C, 8B, or 8C</a:t>
            </a:r>
          </a:p>
          <a:p>
            <a:pPr>
              <a:defRPr/>
            </a:pPr>
            <a:r>
              <a:rPr lang="en-US" sz="1600" i="1" dirty="0" smtClean="0"/>
              <a:t>At </a:t>
            </a:r>
            <a:r>
              <a:rPr lang="en-US" sz="1600" i="1" dirty="0"/>
              <a:t>least one risk factor</a:t>
            </a:r>
            <a:r>
              <a:rPr lang="en-US" sz="1600" dirty="0"/>
              <a:t> for cognitive or functional decline:</a:t>
            </a:r>
          </a:p>
          <a:p>
            <a:pPr marL="0" indent="0">
              <a:buNone/>
              <a:defRPr/>
            </a:pPr>
            <a:r>
              <a:rPr lang="en-US" sz="1600" dirty="0"/>
              <a:t>	--Cognitive Impairment—MMSE &lt;24/30 (or equivalent </a:t>
            </a:r>
            <a:r>
              <a:rPr lang="en-US" sz="1600" dirty="0" smtClean="0"/>
              <a:t>ratio) or </a:t>
            </a:r>
            <a:r>
              <a:rPr lang="en-US" sz="1600" dirty="0"/>
              <a:t>failed </a:t>
            </a:r>
            <a:r>
              <a:rPr lang="en-US" sz="1600" dirty="0" smtClean="0"/>
              <a:t>  	  	Mini-Cog </a:t>
            </a:r>
            <a:r>
              <a:rPr lang="en-US" sz="1600" dirty="0"/>
              <a:t>Test</a:t>
            </a:r>
          </a:p>
          <a:p>
            <a:pPr marL="0" indent="0">
              <a:buNone/>
              <a:defRPr/>
            </a:pPr>
            <a:r>
              <a:rPr lang="en-US" sz="1600" dirty="0"/>
              <a:t>	--Any mobility or ADL impairment</a:t>
            </a:r>
          </a:p>
          <a:p>
            <a:pPr marL="0" indent="0">
              <a:buNone/>
              <a:defRPr/>
            </a:pPr>
            <a:r>
              <a:rPr lang="en-US" sz="1600" dirty="0"/>
              <a:t>             </a:t>
            </a:r>
            <a:r>
              <a:rPr lang="en-US" sz="1600" i="1" dirty="0"/>
              <a:t>Includes pain &amp; weakness if affects function</a:t>
            </a:r>
            <a:endParaRPr lang="en-US" sz="1600" dirty="0"/>
          </a:p>
          <a:p>
            <a:pPr marL="0" indent="0">
              <a:buNone/>
              <a:defRPr/>
            </a:pPr>
            <a:r>
              <a:rPr lang="en-US" sz="1600" dirty="0"/>
              <a:t>	--Vision impairment:   &lt;20/70 best corrected vision</a:t>
            </a:r>
          </a:p>
          <a:p>
            <a:pPr marL="0" indent="0">
              <a:buNone/>
              <a:defRPr/>
            </a:pPr>
            <a:r>
              <a:rPr lang="en-US" sz="1600" b="1" dirty="0"/>
              <a:t>	</a:t>
            </a:r>
            <a:r>
              <a:rPr lang="en-US" sz="1600" dirty="0"/>
              <a:t>--Hearing Impairment:  &lt;3 of 6 whispers in each ear on Whisper Test</a:t>
            </a:r>
          </a:p>
          <a:p>
            <a:pPr marL="0" indent="0">
              <a:buNone/>
              <a:defRPr/>
            </a:pPr>
            <a:r>
              <a:rPr lang="en-US" sz="1600" dirty="0"/>
              <a:t>	--Dehydration:              BUN/Cr ratio </a:t>
            </a:r>
            <a:r>
              <a:rPr lang="en-US" sz="1600" u="sng" dirty="0"/>
              <a:t>&gt;</a:t>
            </a:r>
            <a:r>
              <a:rPr lang="en-US" sz="1600" dirty="0"/>
              <a:t>18</a:t>
            </a:r>
          </a:p>
          <a:p>
            <a:pPr>
              <a:defRPr/>
            </a:pPr>
            <a:r>
              <a:rPr lang="en-US" sz="1600" dirty="0" smtClean="0"/>
              <a:t>Able </a:t>
            </a:r>
            <a:r>
              <a:rPr lang="en-US" sz="1600" dirty="0"/>
              <a:t>to communicate verbally or in writing in English.  </a:t>
            </a:r>
          </a:p>
          <a:p>
            <a:pPr marL="0" indent="0">
              <a:buNone/>
              <a:defRPr/>
            </a:pPr>
            <a:r>
              <a:rPr lang="en-US" sz="1600" dirty="0" smtClean="0"/>
              <a:t>	 -- Nonverbal </a:t>
            </a:r>
            <a:r>
              <a:rPr lang="en-US" sz="1600" dirty="0"/>
              <a:t>patients who can communicate in writing are included.</a:t>
            </a:r>
          </a:p>
          <a:p>
            <a:pPr>
              <a:defRPr/>
            </a:pPr>
            <a:r>
              <a:rPr lang="en-US" sz="1600" dirty="0" smtClean="0"/>
              <a:t>Anticipated </a:t>
            </a:r>
            <a:r>
              <a:rPr lang="en-US" sz="1600" dirty="0"/>
              <a:t>Length of Stay greater than </a:t>
            </a:r>
            <a:r>
              <a:rPr lang="en-US" sz="1600" dirty="0" smtClean="0"/>
              <a:t>48 </a:t>
            </a:r>
            <a:r>
              <a:rPr lang="en-US" sz="1600" dirty="0"/>
              <a:t>hours</a:t>
            </a:r>
          </a:p>
          <a:p>
            <a:pPr>
              <a:defRPr/>
            </a:pPr>
            <a:r>
              <a:rPr lang="en-US" sz="1600" dirty="0" smtClean="0"/>
              <a:t>Mental </a:t>
            </a:r>
            <a:r>
              <a:rPr lang="en-US" sz="1600" dirty="0"/>
              <a:t>health conditions if affects function</a:t>
            </a:r>
          </a:p>
          <a:p>
            <a:endParaRPr lang="en-US" sz="1400" dirty="0"/>
          </a:p>
        </p:txBody>
      </p:sp>
      <p:sp>
        <p:nvSpPr>
          <p:cNvPr id="3" name="Text Placeholder 2"/>
          <p:cNvSpPr>
            <a:spLocks noGrp="1"/>
          </p:cNvSpPr>
          <p:nvPr>
            <p:ph type="body" sz="quarter" idx="11"/>
          </p:nvPr>
        </p:nvSpPr>
        <p:spPr/>
        <p:txBody>
          <a:bodyPr/>
          <a:lstStyle/>
          <a:p>
            <a:r>
              <a:rPr lang="en-US" sz="3600" dirty="0"/>
              <a:t>Inclusion </a:t>
            </a:r>
          </a:p>
        </p:txBody>
      </p:sp>
      <p:sp>
        <p:nvSpPr>
          <p:cNvPr id="4" name="Text Placeholder 3"/>
          <p:cNvSpPr>
            <a:spLocks noGrp="1"/>
          </p:cNvSpPr>
          <p:nvPr>
            <p:ph type="body" sz="quarter" idx="12"/>
          </p:nvPr>
        </p:nvSpPr>
        <p:spPr>
          <a:xfrm>
            <a:off x="64032" y="6326188"/>
            <a:ext cx="4319282" cy="393700"/>
          </a:xfrm>
        </p:spPr>
        <p:txBody>
          <a:bodyPr/>
          <a:lstStyle/>
          <a:p>
            <a:r>
              <a:rPr lang="en-US" dirty="0">
                <a:solidFill>
                  <a:schemeClr val="bg1"/>
                </a:solidFill>
                <a:latin typeface="Univers LT Std 57 Cn" charset="0"/>
                <a:cs typeface="Univers LT Std 57 Cn" charset="0"/>
              </a:rPr>
              <a:t>Hospital Elder Life Program (HELP)</a:t>
            </a:r>
          </a:p>
          <a:p>
            <a:endParaRPr lang="en-US" dirty="0"/>
          </a:p>
        </p:txBody>
      </p:sp>
    </p:spTree>
    <p:extLst>
      <p:ext uri="{BB962C8B-B14F-4D97-AF65-F5344CB8AC3E}">
        <p14:creationId xmlns:p14="http://schemas.microsoft.com/office/powerpoint/2010/main" val="13423346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77861" y="1227666"/>
            <a:ext cx="7798481" cy="4766733"/>
          </a:xfrm>
        </p:spPr>
        <p:txBody>
          <a:bodyPr/>
          <a:lstStyle/>
          <a:p>
            <a:pPr>
              <a:defRPr/>
            </a:pPr>
            <a:r>
              <a:rPr lang="en-US" sz="1600" dirty="0" smtClean="0"/>
              <a:t>Coma</a:t>
            </a:r>
            <a:endParaRPr lang="en-US" sz="1600" dirty="0"/>
          </a:p>
          <a:p>
            <a:pPr>
              <a:defRPr/>
            </a:pPr>
            <a:r>
              <a:rPr lang="en-US" sz="1600" dirty="0" smtClean="0"/>
              <a:t>Mechanical </a:t>
            </a:r>
            <a:r>
              <a:rPr lang="en-US" sz="1600" dirty="0"/>
              <a:t>ventilation</a:t>
            </a:r>
          </a:p>
          <a:p>
            <a:pPr>
              <a:defRPr/>
            </a:pPr>
            <a:r>
              <a:rPr lang="en-US" sz="1600" dirty="0" smtClean="0"/>
              <a:t>Aphasia </a:t>
            </a:r>
            <a:r>
              <a:rPr lang="en-US" sz="1600" dirty="0"/>
              <a:t>(expressive and/or receptive) if communication ability is impaired</a:t>
            </a:r>
          </a:p>
          <a:p>
            <a:pPr>
              <a:defRPr/>
            </a:pPr>
            <a:r>
              <a:rPr lang="en-US" sz="1600" dirty="0" smtClean="0"/>
              <a:t>Terminal </a:t>
            </a:r>
            <a:r>
              <a:rPr lang="en-US" sz="1600" dirty="0"/>
              <a:t>condition with comfort care only, </a:t>
            </a:r>
            <a:r>
              <a:rPr lang="en-US" sz="1600" i="1" dirty="0"/>
              <a:t>death imminent</a:t>
            </a:r>
            <a:endParaRPr lang="en-US" sz="1600" dirty="0"/>
          </a:p>
          <a:p>
            <a:pPr>
              <a:defRPr/>
            </a:pPr>
            <a:r>
              <a:rPr lang="en-US" sz="1600" dirty="0" smtClean="0"/>
              <a:t>Combative </a:t>
            </a:r>
            <a:r>
              <a:rPr lang="en-US" sz="1600" dirty="0"/>
              <a:t>or dangerous behavior</a:t>
            </a:r>
          </a:p>
          <a:p>
            <a:pPr>
              <a:defRPr/>
            </a:pPr>
            <a:r>
              <a:rPr lang="en-US" sz="1600" dirty="0" smtClean="0"/>
              <a:t>Severe </a:t>
            </a:r>
            <a:r>
              <a:rPr lang="en-US" sz="1600" dirty="0"/>
              <a:t>psychotic disorder that prevents patient from understanding and/or    </a:t>
            </a:r>
          </a:p>
          <a:p>
            <a:pPr marL="0" indent="0">
              <a:buNone/>
              <a:defRPr/>
            </a:pPr>
            <a:r>
              <a:rPr lang="en-US" sz="1600" dirty="0" smtClean="0"/>
              <a:t>      participating </a:t>
            </a:r>
            <a:r>
              <a:rPr lang="en-US" sz="1600" dirty="0"/>
              <a:t>in interventions</a:t>
            </a:r>
          </a:p>
          <a:p>
            <a:pPr>
              <a:defRPr/>
            </a:pPr>
            <a:r>
              <a:rPr lang="en-US" sz="1600" dirty="0" smtClean="0"/>
              <a:t>Severe </a:t>
            </a:r>
            <a:r>
              <a:rPr lang="en-US" sz="1600" dirty="0"/>
              <a:t>dementia (e.g., unable to communicate; MMSE = 0)  </a:t>
            </a:r>
            <a:endParaRPr lang="en-US" sz="1600" dirty="0" smtClean="0"/>
          </a:p>
          <a:p>
            <a:pPr lvl="1">
              <a:defRPr/>
            </a:pPr>
            <a:r>
              <a:rPr lang="en-US" sz="1600" dirty="0" smtClean="0"/>
              <a:t>For </a:t>
            </a:r>
            <a:r>
              <a:rPr lang="en-US" sz="1600" dirty="0"/>
              <a:t>those with severe impairment (MMSE &lt;10), decision to enroll will </a:t>
            </a:r>
            <a:r>
              <a:rPr lang="en-US" sz="1600" dirty="0" smtClean="0"/>
              <a:t>be 	made </a:t>
            </a:r>
            <a:r>
              <a:rPr lang="en-US" sz="1600" dirty="0"/>
              <a:t>on case-by-case basis depending on their ability to participate </a:t>
            </a:r>
            <a:r>
              <a:rPr lang="en-US" sz="1600" dirty="0" smtClean="0"/>
              <a:t>in 	interventions</a:t>
            </a:r>
            <a:endParaRPr lang="en-US" sz="1600" dirty="0"/>
          </a:p>
          <a:p>
            <a:pPr>
              <a:defRPr/>
            </a:pPr>
            <a:r>
              <a:rPr lang="en-US" sz="1600" dirty="0" smtClean="0"/>
              <a:t>Respiratory </a:t>
            </a:r>
            <a:r>
              <a:rPr lang="en-US" sz="1600" dirty="0"/>
              <a:t>isolation or droplet precautions</a:t>
            </a:r>
          </a:p>
          <a:p>
            <a:pPr lvl="1">
              <a:defRPr/>
            </a:pPr>
            <a:r>
              <a:rPr lang="en-US" sz="1600" dirty="0" smtClean="0"/>
              <a:t>Other </a:t>
            </a:r>
            <a:r>
              <a:rPr lang="en-US" sz="1600" dirty="0"/>
              <a:t>precautions on case-by-case basis</a:t>
            </a:r>
          </a:p>
          <a:p>
            <a:pPr>
              <a:defRPr/>
            </a:pPr>
            <a:r>
              <a:rPr lang="en-US" sz="1600" dirty="0" smtClean="0"/>
              <a:t>Discharge </a:t>
            </a:r>
            <a:r>
              <a:rPr lang="en-US" sz="1600" dirty="0"/>
              <a:t>firmly anticipated within 48 hours of screening</a:t>
            </a:r>
          </a:p>
          <a:p>
            <a:pPr>
              <a:defRPr/>
            </a:pPr>
            <a:r>
              <a:rPr lang="en-US" sz="1600" dirty="0" smtClean="0"/>
              <a:t>Refusal </a:t>
            </a:r>
            <a:r>
              <a:rPr lang="en-US" sz="1600" dirty="0"/>
              <a:t>by patient, family member (if patient is incompetent)</a:t>
            </a:r>
          </a:p>
          <a:p>
            <a:endParaRPr lang="en-US" dirty="0"/>
          </a:p>
        </p:txBody>
      </p:sp>
      <p:sp>
        <p:nvSpPr>
          <p:cNvPr id="3" name="Text Placeholder 2"/>
          <p:cNvSpPr>
            <a:spLocks noGrp="1"/>
          </p:cNvSpPr>
          <p:nvPr>
            <p:ph type="body" sz="quarter" idx="11"/>
          </p:nvPr>
        </p:nvSpPr>
        <p:spPr/>
        <p:txBody>
          <a:bodyPr/>
          <a:lstStyle/>
          <a:p>
            <a:r>
              <a:rPr lang="en-US" sz="3600" dirty="0"/>
              <a:t>Exclusion</a:t>
            </a:r>
          </a:p>
        </p:txBody>
      </p:sp>
      <p:sp>
        <p:nvSpPr>
          <p:cNvPr id="4" name="Text Placeholder 3"/>
          <p:cNvSpPr>
            <a:spLocks noGrp="1"/>
          </p:cNvSpPr>
          <p:nvPr>
            <p:ph type="body" sz="quarter" idx="12"/>
          </p:nvPr>
        </p:nvSpPr>
        <p:spPr>
          <a:xfrm>
            <a:off x="64031" y="6326188"/>
            <a:ext cx="4377339" cy="393700"/>
          </a:xfrm>
        </p:spPr>
        <p:txBody>
          <a:bodyPr/>
          <a:lstStyle/>
          <a:p>
            <a:r>
              <a:rPr lang="en-US" dirty="0">
                <a:solidFill>
                  <a:schemeClr val="bg1"/>
                </a:solidFill>
                <a:latin typeface="Univers LT Std 57 Cn" charset="0"/>
                <a:cs typeface="Univers LT Std 57 Cn" charset="0"/>
              </a:rPr>
              <a:t>Hospital Elder Life Program (HELP)</a:t>
            </a:r>
          </a:p>
        </p:txBody>
      </p:sp>
    </p:spTree>
    <p:extLst>
      <p:ext uri="{BB962C8B-B14F-4D97-AF65-F5344CB8AC3E}">
        <p14:creationId xmlns:p14="http://schemas.microsoft.com/office/powerpoint/2010/main" val="491749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3600" dirty="0" smtClean="0">
                <a:solidFill>
                  <a:srgbClr val="FFFFFF"/>
                </a:solidFill>
                <a:latin typeface="Arial" panose="020B0604020202020204" pitchFamily="34" charset="0"/>
              </a:rPr>
              <a:t>What is HELP?</a:t>
            </a:r>
            <a:endParaRPr lang="en-US" altLang="en-US" sz="3600" dirty="0">
              <a:solidFill>
                <a:srgbClr val="FFFFFF"/>
              </a:solidFill>
              <a:latin typeface="Arial" panose="020B0604020202020204" pitchFamily="34" charset="0"/>
            </a:endParaRPr>
          </a:p>
        </p:txBody>
      </p:sp>
      <p:sp>
        <p:nvSpPr>
          <p:cNvPr id="4099" name="Rectangle 6"/>
          <p:cNvSpPr>
            <a:spLocks noChangeArrowheads="1"/>
          </p:cNvSpPr>
          <p:nvPr/>
        </p:nvSpPr>
        <p:spPr bwMode="auto">
          <a:xfrm>
            <a:off x="701675" y="1767114"/>
            <a:ext cx="786447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342900" indent="-342900">
              <a:buFont typeface="Arial" panose="020B0604020202020204" pitchFamily="34" charset="0"/>
              <a:buChar char="•"/>
              <a:defRPr/>
            </a:pPr>
            <a:r>
              <a:rPr lang="en-US" sz="2800" dirty="0"/>
              <a:t>A delirium prevention program for adults ages 65+ admitted to hospital</a:t>
            </a:r>
          </a:p>
          <a:p>
            <a:pPr marL="342900" indent="-342900">
              <a:buFont typeface="Arial" panose="020B0604020202020204" pitchFamily="34" charset="0"/>
              <a:buChar char="•"/>
              <a:defRPr/>
            </a:pPr>
            <a:r>
              <a:rPr lang="en-US" sz="2800" dirty="0"/>
              <a:t>Volunteer </a:t>
            </a:r>
            <a:r>
              <a:rPr lang="en-US" sz="2800" dirty="0" smtClean="0"/>
              <a:t>based</a:t>
            </a:r>
            <a:endParaRPr lang="en-US" sz="2800" dirty="0"/>
          </a:p>
          <a:p>
            <a:pPr marL="342900" indent="-342900">
              <a:buFont typeface="Arial" panose="020B0604020202020204" pitchFamily="34" charset="0"/>
              <a:buChar char="•"/>
              <a:defRPr/>
            </a:pPr>
            <a:r>
              <a:rPr lang="en-US" sz="2800" dirty="0"/>
              <a:t>Utilizes many different types of evidence based interventions </a:t>
            </a: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3928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Hospital Elder Life Program (HELP)</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77861" y="1387323"/>
            <a:ext cx="7696881" cy="4159250"/>
          </a:xfrm>
        </p:spPr>
        <p:txBody>
          <a:bodyPr/>
          <a:lstStyle/>
          <a:p>
            <a:pPr eaLnBrk="1" hangingPunct="1">
              <a:defRPr/>
            </a:pPr>
            <a:r>
              <a:rPr lang="en-US" sz="2800" kern="0" dirty="0"/>
              <a:t>Daily visitor program of cognitive orientation.</a:t>
            </a:r>
          </a:p>
          <a:p>
            <a:pPr eaLnBrk="1" hangingPunct="1">
              <a:defRPr/>
            </a:pPr>
            <a:r>
              <a:rPr lang="en-US" sz="2800" kern="0" dirty="0"/>
              <a:t>Therapeutic activities. </a:t>
            </a:r>
          </a:p>
          <a:p>
            <a:pPr eaLnBrk="1" hangingPunct="1">
              <a:defRPr/>
            </a:pPr>
            <a:r>
              <a:rPr lang="en-US" sz="2800" kern="0" dirty="0"/>
              <a:t>Early mobilization.</a:t>
            </a:r>
          </a:p>
          <a:p>
            <a:pPr eaLnBrk="1" hangingPunct="1">
              <a:defRPr/>
            </a:pPr>
            <a:r>
              <a:rPr lang="en-US" sz="2800" kern="0" dirty="0"/>
              <a:t>Non-pharmacologic sleep protocol/relaxation.</a:t>
            </a:r>
          </a:p>
          <a:p>
            <a:pPr eaLnBrk="1" hangingPunct="1">
              <a:defRPr/>
            </a:pPr>
            <a:r>
              <a:rPr lang="en-US" sz="2800" kern="0" dirty="0"/>
              <a:t>Hearing and vision protocol.</a:t>
            </a:r>
          </a:p>
          <a:p>
            <a:pPr eaLnBrk="1" hangingPunct="1">
              <a:defRPr/>
            </a:pPr>
            <a:r>
              <a:rPr lang="en-US" sz="2800" kern="0" dirty="0"/>
              <a:t>Nutrition and fluid intake assistance.</a:t>
            </a:r>
          </a:p>
          <a:p>
            <a:endParaRPr lang="en-US" dirty="0"/>
          </a:p>
        </p:txBody>
      </p:sp>
      <p:sp>
        <p:nvSpPr>
          <p:cNvPr id="3" name="Text Placeholder 2"/>
          <p:cNvSpPr>
            <a:spLocks noGrp="1"/>
          </p:cNvSpPr>
          <p:nvPr>
            <p:ph type="body" sz="quarter" idx="11"/>
          </p:nvPr>
        </p:nvSpPr>
        <p:spPr/>
        <p:txBody>
          <a:bodyPr/>
          <a:lstStyle/>
          <a:p>
            <a:r>
              <a:rPr lang="en-US" sz="3600" kern="0" dirty="0"/>
              <a:t>Elder Life Interventions</a:t>
            </a:r>
          </a:p>
          <a:p>
            <a:endParaRPr lang="en-US" dirty="0"/>
          </a:p>
        </p:txBody>
      </p:sp>
      <p:sp>
        <p:nvSpPr>
          <p:cNvPr id="4" name="Text Placeholder 3"/>
          <p:cNvSpPr>
            <a:spLocks noGrp="1"/>
          </p:cNvSpPr>
          <p:nvPr>
            <p:ph type="body" sz="quarter" idx="12"/>
          </p:nvPr>
        </p:nvSpPr>
        <p:spPr>
          <a:xfrm>
            <a:off x="64031" y="6326188"/>
            <a:ext cx="3956425" cy="393700"/>
          </a:xfrm>
        </p:spPr>
        <p:txBody>
          <a:bodyPr/>
          <a:lstStyle/>
          <a:p>
            <a:r>
              <a:rPr lang="en-US" dirty="0">
                <a:solidFill>
                  <a:schemeClr val="bg1"/>
                </a:solidFill>
                <a:latin typeface="Univers LT Std 57 Cn" charset="0"/>
                <a:cs typeface="Univers LT Std 57 Cn" charset="0"/>
              </a:rPr>
              <a:t>Hospital Elder Life Program (HELP)</a:t>
            </a:r>
          </a:p>
          <a:p>
            <a:endParaRPr lang="en-US" dirty="0"/>
          </a:p>
        </p:txBody>
      </p:sp>
    </p:spTree>
    <p:extLst>
      <p:ext uri="{BB962C8B-B14F-4D97-AF65-F5344CB8AC3E}">
        <p14:creationId xmlns:p14="http://schemas.microsoft.com/office/powerpoint/2010/main" val="1736297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78421" y="1103971"/>
            <a:ext cx="8842916" cy="4928839"/>
          </a:xfrm>
        </p:spPr>
        <p:txBody>
          <a:bodyPr/>
          <a:lstStyle/>
          <a:p>
            <a:pPr marL="0" indent="0">
              <a:buNone/>
              <a:defRPr/>
            </a:pPr>
            <a:r>
              <a:rPr lang="en-US" b="1" dirty="0"/>
              <a:t>Different interventions have different effects on the </a:t>
            </a:r>
            <a:r>
              <a:rPr lang="en-US" b="1" dirty="0" smtClean="0"/>
              <a:t>brain</a:t>
            </a:r>
          </a:p>
          <a:p>
            <a:pPr>
              <a:defRPr/>
            </a:pPr>
            <a:r>
              <a:rPr lang="en-US" dirty="0"/>
              <a:t>Food and fluid </a:t>
            </a:r>
            <a:r>
              <a:rPr lang="en-US" dirty="0" smtClean="0"/>
              <a:t>repletion intervention</a:t>
            </a:r>
          </a:p>
          <a:p>
            <a:pPr lvl="1">
              <a:defRPr/>
            </a:pPr>
            <a:r>
              <a:rPr lang="en-US" dirty="0"/>
              <a:t>P</a:t>
            </a:r>
            <a:r>
              <a:rPr lang="en-US" dirty="0" smtClean="0"/>
              <a:t>revention </a:t>
            </a:r>
            <a:r>
              <a:rPr lang="en-US" dirty="0"/>
              <a:t>of </a:t>
            </a:r>
            <a:r>
              <a:rPr lang="en-US" dirty="0" smtClean="0"/>
              <a:t>dehydration</a:t>
            </a:r>
          </a:p>
          <a:p>
            <a:pPr lvl="1">
              <a:defRPr/>
            </a:pPr>
            <a:r>
              <a:rPr lang="en-US" dirty="0" smtClean="0"/>
              <a:t>Nutrition </a:t>
            </a:r>
            <a:r>
              <a:rPr lang="en-US" dirty="0"/>
              <a:t>in </a:t>
            </a:r>
            <a:r>
              <a:rPr lang="en-US" dirty="0" smtClean="0"/>
              <a:t>general</a:t>
            </a:r>
          </a:p>
          <a:p>
            <a:pPr>
              <a:defRPr/>
            </a:pPr>
            <a:r>
              <a:rPr lang="en-US" dirty="0" smtClean="0"/>
              <a:t>Hearing/vision Intervention</a:t>
            </a:r>
          </a:p>
          <a:p>
            <a:pPr lvl="1">
              <a:defRPr/>
            </a:pPr>
            <a:r>
              <a:rPr lang="en-US" dirty="0" smtClean="0"/>
              <a:t>Without </a:t>
            </a:r>
            <a:r>
              <a:rPr lang="en-US" dirty="0"/>
              <a:t>appropriate sensory input, the mind can misinterpret the environment</a:t>
            </a:r>
          </a:p>
          <a:p>
            <a:pPr>
              <a:defRPr/>
            </a:pPr>
            <a:r>
              <a:rPr lang="en-US" dirty="0" smtClean="0"/>
              <a:t>Mobility</a:t>
            </a:r>
            <a:r>
              <a:rPr lang="en-US" dirty="0"/>
              <a:t> </a:t>
            </a:r>
            <a:r>
              <a:rPr lang="en-US" dirty="0" smtClean="0"/>
              <a:t>Intervention</a:t>
            </a:r>
          </a:p>
          <a:p>
            <a:pPr lvl="1">
              <a:defRPr/>
            </a:pPr>
            <a:r>
              <a:rPr lang="en-US" dirty="0" smtClean="0"/>
              <a:t>Enhances the overall well-being</a:t>
            </a:r>
          </a:p>
          <a:p>
            <a:pPr>
              <a:defRPr/>
            </a:pPr>
            <a:r>
              <a:rPr lang="en-US" dirty="0" smtClean="0"/>
              <a:t>Therapeutic Interventions</a:t>
            </a:r>
          </a:p>
          <a:p>
            <a:pPr lvl="1">
              <a:defRPr/>
            </a:pPr>
            <a:r>
              <a:rPr lang="en-US" dirty="0" smtClean="0"/>
              <a:t>Provides brain stimulation</a:t>
            </a:r>
          </a:p>
          <a:p>
            <a:pPr marL="0" indent="0">
              <a:buNone/>
              <a:defRPr/>
            </a:pPr>
            <a:endParaRPr lang="en-US" sz="3200" dirty="0"/>
          </a:p>
          <a:p>
            <a:endParaRPr lang="en-US" dirty="0"/>
          </a:p>
        </p:txBody>
      </p:sp>
      <p:sp>
        <p:nvSpPr>
          <p:cNvPr id="3" name="Text Placeholder 2"/>
          <p:cNvSpPr>
            <a:spLocks noGrp="1"/>
          </p:cNvSpPr>
          <p:nvPr>
            <p:ph type="body" sz="quarter" idx="11"/>
          </p:nvPr>
        </p:nvSpPr>
        <p:spPr/>
        <p:txBody>
          <a:bodyPr/>
          <a:lstStyle/>
          <a:p>
            <a:r>
              <a:rPr lang="en-US" sz="3600" dirty="0"/>
              <a:t>Why does it work?</a:t>
            </a:r>
          </a:p>
        </p:txBody>
      </p:sp>
      <p:sp>
        <p:nvSpPr>
          <p:cNvPr id="4" name="Text Placeholder 3"/>
          <p:cNvSpPr>
            <a:spLocks noGrp="1"/>
          </p:cNvSpPr>
          <p:nvPr>
            <p:ph type="body" sz="quarter" idx="12"/>
          </p:nvPr>
        </p:nvSpPr>
        <p:spPr>
          <a:xfrm>
            <a:off x="64031" y="6326188"/>
            <a:ext cx="4275739" cy="393700"/>
          </a:xfrm>
        </p:spPr>
        <p:txBody>
          <a:bodyPr/>
          <a:lstStyle/>
          <a:p>
            <a:r>
              <a:rPr lang="en-US" dirty="0">
                <a:solidFill>
                  <a:schemeClr val="bg1"/>
                </a:solidFill>
                <a:latin typeface="Univers LT Std 57 Cn" charset="0"/>
                <a:cs typeface="Univers LT Std 57 Cn" charset="0"/>
              </a:rPr>
              <a:t>Hospital Elder Life Program (HELP)</a:t>
            </a:r>
          </a:p>
          <a:p>
            <a:endParaRPr lang="en-US" dirty="0"/>
          </a:p>
        </p:txBody>
      </p:sp>
    </p:spTree>
    <p:extLst>
      <p:ext uri="{BB962C8B-B14F-4D97-AF65-F5344CB8AC3E}">
        <p14:creationId xmlns:p14="http://schemas.microsoft.com/office/powerpoint/2010/main" val="3393952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22515" y="1509640"/>
            <a:ext cx="8157028" cy="4159250"/>
          </a:xfrm>
        </p:spPr>
        <p:txBody>
          <a:bodyPr/>
          <a:lstStyle/>
          <a:p>
            <a:pPr eaLnBrk="1" hangingPunct="1">
              <a:defRPr/>
            </a:pPr>
            <a:r>
              <a:rPr lang="en-US" sz="2800" kern="0" dirty="0"/>
              <a:t>Improved patient and family satisfaction.</a:t>
            </a:r>
          </a:p>
          <a:p>
            <a:pPr eaLnBrk="1" hangingPunct="1">
              <a:defRPr/>
            </a:pPr>
            <a:r>
              <a:rPr lang="en-US" sz="2800" kern="0" dirty="0" smtClean="0"/>
              <a:t>Reduced </a:t>
            </a:r>
            <a:r>
              <a:rPr lang="en-US" sz="2800" kern="0" dirty="0"/>
              <a:t>interruptions and demands on professional staff.</a:t>
            </a:r>
          </a:p>
          <a:p>
            <a:pPr eaLnBrk="1" hangingPunct="1">
              <a:defRPr/>
            </a:pPr>
            <a:r>
              <a:rPr lang="en-US" sz="2800" kern="0" dirty="0"/>
              <a:t>Higher nursing satisfaction.</a:t>
            </a:r>
          </a:p>
          <a:p>
            <a:pPr eaLnBrk="1" hangingPunct="1">
              <a:defRPr/>
            </a:pPr>
            <a:r>
              <a:rPr lang="en-US" sz="2800" kern="0" dirty="0" smtClean="0"/>
              <a:t>Consistent </a:t>
            </a:r>
            <a:r>
              <a:rPr lang="en-US" sz="2800" kern="0" dirty="0"/>
              <a:t>with </a:t>
            </a:r>
            <a:r>
              <a:rPr lang="en-US" sz="2800" kern="0" dirty="0" smtClean="0"/>
              <a:t>mission </a:t>
            </a:r>
            <a:r>
              <a:rPr lang="en-US" sz="2800" kern="0" dirty="0"/>
              <a:t>and vision.</a:t>
            </a:r>
          </a:p>
          <a:p>
            <a:pPr eaLnBrk="1" hangingPunct="1">
              <a:defRPr/>
            </a:pPr>
            <a:r>
              <a:rPr lang="en-US" sz="2800" kern="0" dirty="0"/>
              <a:t>Promotes quality initiatives in patient safety.</a:t>
            </a:r>
          </a:p>
          <a:p>
            <a:endParaRPr lang="en-US" dirty="0"/>
          </a:p>
        </p:txBody>
      </p:sp>
      <p:sp>
        <p:nvSpPr>
          <p:cNvPr id="3" name="Text Placeholder 2"/>
          <p:cNvSpPr>
            <a:spLocks noGrp="1"/>
          </p:cNvSpPr>
          <p:nvPr>
            <p:ph type="body" sz="quarter" idx="11"/>
          </p:nvPr>
        </p:nvSpPr>
        <p:spPr>
          <a:xfrm>
            <a:off x="275770" y="95250"/>
            <a:ext cx="8186058" cy="655638"/>
          </a:xfrm>
        </p:spPr>
        <p:txBody>
          <a:bodyPr/>
          <a:lstStyle/>
          <a:p>
            <a:pPr algn="ctr"/>
            <a:r>
              <a:rPr lang="en-US" sz="3200" kern="0" dirty="0"/>
              <a:t>Benefits of </a:t>
            </a:r>
            <a:r>
              <a:rPr lang="en-US" sz="3200" kern="0" dirty="0" smtClean="0"/>
              <a:t>HELP at University Hospital</a:t>
            </a:r>
            <a:endParaRPr lang="en-US" dirty="0"/>
          </a:p>
        </p:txBody>
      </p:sp>
      <p:sp>
        <p:nvSpPr>
          <p:cNvPr id="4" name="Text Placeholder 3"/>
          <p:cNvSpPr>
            <a:spLocks noGrp="1"/>
          </p:cNvSpPr>
          <p:nvPr>
            <p:ph type="body" sz="quarter" idx="12"/>
          </p:nvPr>
        </p:nvSpPr>
        <p:spPr>
          <a:xfrm>
            <a:off x="64032" y="6326188"/>
            <a:ext cx="4101568" cy="393700"/>
          </a:xfrm>
        </p:spPr>
        <p:txBody>
          <a:bodyPr/>
          <a:lstStyle/>
          <a:p>
            <a:r>
              <a:rPr lang="en-US" dirty="0">
                <a:solidFill>
                  <a:schemeClr val="bg1"/>
                </a:solidFill>
                <a:latin typeface="Univers LT Std 57 Cn" charset="0"/>
                <a:cs typeface="Univers LT Std 57 Cn" charset="0"/>
              </a:rPr>
              <a:t>Hospital Elder Life Program (HELP)</a:t>
            </a:r>
          </a:p>
          <a:p>
            <a:endParaRPr lang="en-US" dirty="0"/>
          </a:p>
        </p:txBody>
      </p:sp>
    </p:spTree>
    <p:extLst>
      <p:ext uri="{BB962C8B-B14F-4D97-AF65-F5344CB8AC3E}">
        <p14:creationId xmlns:p14="http://schemas.microsoft.com/office/powerpoint/2010/main" val="3290492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flyiGMNGQyA"/>
          <p:cNvPicPr>
            <a:picLocks noGrp="1" noRot="1" noChangeAspect="1"/>
          </p:cNvPicPr>
          <p:nvPr>
            <p:ph sz="quarter" idx="10"/>
            <a:videoFile r:link="rId1"/>
          </p:nvPr>
        </p:nvPicPr>
        <p:blipFill>
          <a:blip r:embed="rId4"/>
          <a:stretch>
            <a:fillRect/>
          </a:stretch>
        </p:blipFill>
        <p:spPr>
          <a:xfrm>
            <a:off x="436728" y="1179804"/>
            <a:ext cx="8408314" cy="4729677"/>
          </a:xfrm>
          <a:prstGeom prst="rect">
            <a:avLst/>
          </a:prstGeom>
        </p:spPr>
      </p:pic>
      <p:sp>
        <p:nvSpPr>
          <p:cNvPr id="3" name="Text Placeholder 2"/>
          <p:cNvSpPr>
            <a:spLocks noGrp="1"/>
          </p:cNvSpPr>
          <p:nvPr>
            <p:ph type="body" sz="quarter" idx="11"/>
          </p:nvPr>
        </p:nvSpPr>
        <p:spPr/>
        <p:txBody>
          <a:bodyPr/>
          <a:lstStyle/>
          <a:p>
            <a:pPr algn="ctr"/>
            <a:r>
              <a:rPr lang="en-US" dirty="0" smtClean="0"/>
              <a:t>Volunteerism at it’s finest</a:t>
            </a:r>
            <a:endParaRPr lang="en-US" dirty="0"/>
          </a:p>
        </p:txBody>
      </p:sp>
      <p:sp>
        <p:nvSpPr>
          <p:cNvPr id="4" name="Text Placeholder 3"/>
          <p:cNvSpPr>
            <a:spLocks noGrp="1"/>
          </p:cNvSpPr>
          <p:nvPr>
            <p:ph type="body" sz="quarter" idx="12"/>
          </p:nvPr>
        </p:nvSpPr>
        <p:spPr>
          <a:xfrm>
            <a:off x="64031" y="6326188"/>
            <a:ext cx="4440733" cy="393700"/>
          </a:xfrm>
        </p:spPr>
        <p:txBody>
          <a:bodyPr/>
          <a:lstStyle/>
          <a:p>
            <a:r>
              <a:rPr lang="en-US" dirty="0">
                <a:solidFill>
                  <a:schemeClr val="bg1"/>
                </a:solidFill>
                <a:latin typeface="Univers LT Std 57 Cn" charset="0"/>
                <a:cs typeface="Univers LT Std 57 Cn" charset="0"/>
              </a:rPr>
              <a:t>Hospital Elder Life Program (HELP)</a:t>
            </a:r>
          </a:p>
          <a:p>
            <a:endParaRPr lang="en-US" dirty="0"/>
          </a:p>
        </p:txBody>
      </p:sp>
    </p:spTree>
    <p:extLst>
      <p:ext uri="{BB962C8B-B14F-4D97-AF65-F5344CB8AC3E}">
        <p14:creationId xmlns:p14="http://schemas.microsoft.com/office/powerpoint/2010/main" val="2614239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77861" y="1227667"/>
            <a:ext cx="7783967" cy="4490962"/>
          </a:xfrm>
        </p:spPr>
        <p:txBody>
          <a:bodyPr/>
          <a:lstStyle/>
          <a:p>
            <a:pPr>
              <a:defRPr/>
            </a:pPr>
            <a:r>
              <a:rPr lang="en-US" sz="2800" dirty="0"/>
              <a:t>Highly Trained Volunteers</a:t>
            </a:r>
          </a:p>
          <a:p>
            <a:pPr lvl="1">
              <a:defRPr/>
            </a:pPr>
            <a:r>
              <a:rPr lang="en-US" sz="2800" dirty="0"/>
              <a:t>Students</a:t>
            </a:r>
          </a:p>
          <a:p>
            <a:pPr lvl="1">
              <a:defRPr/>
            </a:pPr>
            <a:r>
              <a:rPr lang="en-US" sz="2800" dirty="0"/>
              <a:t>Community members</a:t>
            </a:r>
          </a:p>
          <a:p>
            <a:pPr>
              <a:defRPr/>
            </a:pPr>
            <a:r>
              <a:rPr lang="en-US" sz="2800" dirty="0"/>
              <a:t>Training Components </a:t>
            </a:r>
          </a:p>
          <a:p>
            <a:pPr lvl="1">
              <a:defRPr/>
            </a:pPr>
            <a:r>
              <a:rPr lang="en-US" sz="2800" dirty="0"/>
              <a:t>Initial training</a:t>
            </a:r>
          </a:p>
          <a:p>
            <a:pPr lvl="1">
              <a:defRPr/>
            </a:pPr>
            <a:r>
              <a:rPr lang="en-US" sz="2800" dirty="0"/>
              <a:t>Shadowing </a:t>
            </a:r>
          </a:p>
          <a:p>
            <a:pPr lvl="1">
              <a:defRPr/>
            </a:pPr>
            <a:r>
              <a:rPr lang="en-US" sz="2800" dirty="0"/>
              <a:t>On-going monthly education</a:t>
            </a:r>
          </a:p>
          <a:p>
            <a:pPr lvl="1">
              <a:defRPr/>
            </a:pPr>
            <a:r>
              <a:rPr lang="en-US" sz="2800" dirty="0"/>
              <a:t>Competencies Checks</a:t>
            </a:r>
          </a:p>
          <a:p>
            <a:endParaRPr lang="en-US" dirty="0"/>
          </a:p>
        </p:txBody>
      </p:sp>
      <p:sp>
        <p:nvSpPr>
          <p:cNvPr id="3" name="Text Placeholder 2"/>
          <p:cNvSpPr>
            <a:spLocks noGrp="1"/>
          </p:cNvSpPr>
          <p:nvPr>
            <p:ph type="body" sz="quarter" idx="11"/>
          </p:nvPr>
        </p:nvSpPr>
        <p:spPr/>
        <p:txBody>
          <a:bodyPr/>
          <a:lstStyle/>
          <a:p>
            <a:r>
              <a:rPr lang="en-US" sz="3600" dirty="0"/>
              <a:t>Who Does the Work?</a:t>
            </a:r>
          </a:p>
        </p:txBody>
      </p:sp>
      <p:sp>
        <p:nvSpPr>
          <p:cNvPr id="4" name="Text Placeholder 3"/>
          <p:cNvSpPr>
            <a:spLocks noGrp="1"/>
          </p:cNvSpPr>
          <p:nvPr>
            <p:ph type="body" sz="quarter" idx="12"/>
          </p:nvPr>
        </p:nvSpPr>
        <p:spPr>
          <a:xfrm>
            <a:off x="64031" y="6326188"/>
            <a:ext cx="4058025" cy="393700"/>
          </a:xfrm>
        </p:spPr>
        <p:txBody>
          <a:bodyPr/>
          <a:lstStyle/>
          <a:p>
            <a:r>
              <a:rPr lang="en-US" dirty="0">
                <a:solidFill>
                  <a:schemeClr val="bg1"/>
                </a:solidFill>
                <a:latin typeface="Univers LT Std 57 Cn" charset="0"/>
                <a:cs typeface="Univers LT Std 57 Cn" charset="0"/>
              </a:rPr>
              <a:t>Hospital Elder Life Program (HELP)</a:t>
            </a:r>
          </a:p>
          <a:p>
            <a:endParaRPr lang="en-US" dirty="0"/>
          </a:p>
        </p:txBody>
      </p:sp>
    </p:spTree>
    <p:extLst>
      <p:ext uri="{BB962C8B-B14F-4D97-AF65-F5344CB8AC3E}">
        <p14:creationId xmlns:p14="http://schemas.microsoft.com/office/powerpoint/2010/main" val="3596114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80962" y="1351862"/>
            <a:ext cx="3119437" cy="4159250"/>
          </a:xfrm>
        </p:spPr>
      </p:pic>
      <p:sp>
        <p:nvSpPr>
          <p:cNvPr id="3" name="Text Placeholder 2"/>
          <p:cNvSpPr>
            <a:spLocks noGrp="1"/>
          </p:cNvSpPr>
          <p:nvPr>
            <p:ph type="body" sz="quarter" idx="11"/>
          </p:nvPr>
        </p:nvSpPr>
        <p:spPr/>
        <p:txBody>
          <a:bodyPr/>
          <a:lstStyle/>
          <a:p>
            <a:r>
              <a:rPr lang="en-US" dirty="0" smtClean="0"/>
              <a:t>Our team</a:t>
            </a:r>
            <a:endParaRPr lang="en-US" dirty="0"/>
          </a:p>
        </p:txBody>
      </p:sp>
      <p:sp>
        <p:nvSpPr>
          <p:cNvPr id="4" name="Text Placeholder 3"/>
          <p:cNvSpPr>
            <a:spLocks noGrp="1"/>
          </p:cNvSpPr>
          <p:nvPr>
            <p:ph type="body" sz="quarter" idx="12"/>
          </p:nvPr>
        </p:nvSpPr>
        <p:spPr>
          <a:xfrm>
            <a:off x="64031" y="6326188"/>
            <a:ext cx="3983861" cy="393700"/>
          </a:xfrm>
        </p:spPr>
        <p:txBody>
          <a:bodyPr/>
          <a:lstStyle/>
          <a:p>
            <a:r>
              <a:rPr lang="en-US" dirty="0">
                <a:solidFill>
                  <a:schemeClr val="bg1"/>
                </a:solidFill>
                <a:latin typeface="Univers LT Std 57 Cn" charset="0"/>
                <a:cs typeface="Univers LT Std 57 Cn" charset="0"/>
              </a:rPr>
              <a:t>Hospital Elder Life Program (HELP)</a:t>
            </a:r>
          </a:p>
          <a:p>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1912" y="1351862"/>
            <a:ext cx="5741688" cy="4159250"/>
          </a:xfrm>
          <a:prstGeom prst="rect">
            <a:avLst/>
          </a:prstGeom>
        </p:spPr>
      </p:pic>
    </p:spTree>
    <p:extLst>
      <p:ext uri="{BB962C8B-B14F-4D97-AF65-F5344CB8AC3E}">
        <p14:creationId xmlns:p14="http://schemas.microsoft.com/office/powerpoint/2010/main" val="2326534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677863" y="1315443"/>
            <a:ext cx="7080250" cy="3982640"/>
          </a:xfrm>
        </p:spPr>
      </p:pic>
      <p:sp>
        <p:nvSpPr>
          <p:cNvPr id="3" name="Text Placeholder 2"/>
          <p:cNvSpPr>
            <a:spLocks noGrp="1"/>
          </p:cNvSpPr>
          <p:nvPr>
            <p:ph type="body" sz="quarter" idx="11"/>
          </p:nvPr>
        </p:nvSpPr>
        <p:spPr/>
        <p:txBody>
          <a:bodyPr/>
          <a:lstStyle/>
          <a:p>
            <a:r>
              <a:rPr lang="en-US" dirty="0" smtClean="0"/>
              <a:t>More team members</a:t>
            </a:r>
            <a:endParaRPr lang="en-US" dirty="0"/>
          </a:p>
        </p:txBody>
      </p:sp>
      <p:sp>
        <p:nvSpPr>
          <p:cNvPr id="4" name="Text Placeholder 3"/>
          <p:cNvSpPr>
            <a:spLocks noGrp="1"/>
          </p:cNvSpPr>
          <p:nvPr>
            <p:ph type="body" sz="quarter" idx="12"/>
          </p:nvPr>
        </p:nvSpPr>
        <p:spPr>
          <a:xfrm>
            <a:off x="64032" y="6326188"/>
            <a:ext cx="4017314" cy="393700"/>
          </a:xfrm>
        </p:spPr>
        <p:txBody>
          <a:bodyPr/>
          <a:lstStyle/>
          <a:p>
            <a:r>
              <a:rPr lang="en-US" dirty="0">
                <a:solidFill>
                  <a:schemeClr val="bg1"/>
                </a:solidFill>
                <a:latin typeface="Univers LT Std 57 Cn" charset="0"/>
                <a:cs typeface="Univers LT Std 57 Cn" charset="0"/>
              </a:rPr>
              <a:t>Hospital Elder Life Program (HELP)</a:t>
            </a:r>
          </a:p>
          <a:p>
            <a:endParaRPr lang="en-US" dirty="0"/>
          </a:p>
        </p:txBody>
      </p:sp>
    </p:spTree>
    <p:extLst>
      <p:ext uri="{BB962C8B-B14F-4D97-AF65-F5344CB8AC3E}">
        <p14:creationId xmlns:p14="http://schemas.microsoft.com/office/powerpoint/2010/main" val="2600671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77862" y="1596544"/>
            <a:ext cx="7798481" cy="3883987"/>
          </a:xfrm>
        </p:spPr>
        <p:txBody>
          <a:bodyPr/>
          <a:lstStyle/>
          <a:p>
            <a:pPr>
              <a:defRPr/>
            </a:pPr>
            <a:r>
              <a:rPr lang="en-US" sz="2800" dirty="0"/>
              <a:t>In the last three years, went from 4 to 10 units and 8 to </a:t>
            </a:r>
            <a:r>
              <a:rPr lang="en-US" sz="2800" dirty="0" smtClean="0"/>
              <a:t>102 </a:t>
            </a:r>
            <a:r>
              <a:rPr lang="en-US" sz="2800" dirty="0"/>
              <a:t>active volunteers </a:t>
            </a:r>
          </a:p>
          <a:p>
            <a:pPr>
              <a:defRPr/>
            </a:pPr>
            <a:r>
              <a:rPr lang="en-US" sz="2800" dirty="0"/>
              <a:t>From </a:t>
            </a:r>
            <a:r>
              <a:rPr lang="en-US" sz="2800" dirty="0" smtClean="0"/>
              <a:t>an average of seeing 252 pts per year to seeing 795 pts last year</a:t>
            </a:r>
            <a:endParaRPr lang="en-US" sz="2800" dirty="0"/>
          </a:p>
          <a:p>
            <a:pPr>
              <a:defRPr/>
            </a:pPr>
            <a:r>
              <a:rPr lang="en-US" sz="2800" dirty="0" smtClean="0"/>
              <a:t>Currently providing 18,192 total interventions per year</a:t>
            </a:r>
          </a:p>
          <a:p>
            <a:endParaRPr lang="en-US" dirty="0"/>
          </a:p>
        </p:txBody>
      </p:sp>
      <p:sp>
        <p:nvSpPr>
          <p:cNvPr id="3" name="Text Placeholder 2"/>
          <p:cNvSpPr>
            <a:spLocks noGrp="1"/>
          </p:cNvSpPr>
          <p:nvPr>
            <p:ph type="body" sz="quarter" idx="11"/>
          </p:nvPr>
        </p:nvSpPr>
        <p:spPr/>
        <p:txBody>
          <a:bodyPr/>
          <a:lstStyle/>
          <a:p>
            <a:r>
              <a:rPr lang="en-US" sz="3600" dirty="0"/>
              <a:t>Program Growth</a:t>
            </a:r>
          </a:p>
        </p:txBody>
      </p:sp>
      <p:sp>
        <p:nvSpPr>
          <p:cNvPr id="4" name="Text Placeholder 3"/>
          <p:cNvSpPr>
            <a:spLocks noGrp="1"/>
          </p:cNvSpPr>
          <p:nvPr>
            <p:ph type="body" sz="quarter" idx="12"/>
          </p:nvPr>
        </p:nvSpPr>
        <p:spPr>
          <a:xfrm>
            <a:off x="64031" y="6326188"/>
            <a:ext cx="4145111" cy="393700"/>
          </a:xfrm>
        </p:spPr>
        <p:txBody>
          <a:bodyPr/>
          <a:lstStyle/>
          <a:p>
            <a:r>
              <a:rPr lang="en-US" dirty="0">
                <a:solidFill>
                  <a:schemeClr val="bg1"/>
                </a:solidFill>
                <a:latin typeface="Univers LT Std 57 Cn" charset="0"/>
                <a:cs typeface="Univers LT Std 57 Cn" charset="0"/>
              </a:rPr>
              <a:t>Hospital Elder Life Program (HELP)</a:t>
            </a:r>
          </a:p>
          <a:p>
            <a:endParaRPr lang="en-US" dirty="0"/>
          </a:p>
        </p:txBody>
      </p:sp>
    </p:spTree>
    <p:extLst>
      <p:ext uri="{BB962C8B-B14F-4D97-AF65-F5344CB8AC3E}">
        <p14:creationId xmlns:p14="http://schemas.microsoft.com/office/powerpoint/2010/main" val="25491241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61258" y="1227666"/>
            <a:ext cx="8592456" cy="4563534"/>
          </a:xfrm>
        </p:spPr>
        <p:txBody>
          <a:bodyPr/>
          <a:lstStyle/>
          <a:p>
            <a:pPr>
              <a:defRPr/>
            </a:pPr>
            <a:r>
              <a:rPr lang="en-US" sz="2800" dirty="0"/>
              <a:t>Organizational Reach </a:t>
            </a:r>
          </a:p>
          <a:p>
            <a:pPr lvl="1">
              <a:defRPr/>
            </a:pPr>
            <a:r>
              <a:rPr lang="en-US" sz="2800" dirty="0"/>
              <a:t>Facilitate discussions with nurse managers and other unit staff </a:t>
            </a:r>
          </a:p>
          <a:p>
            <a:pPr lvl="1">
              <a:defRPr/>
            </a:pPr>
            <a:r>
              <a:rPr lang="en-US" sz="2800" dirty="0"/>
              <a:t>Collaboration between hospital </a:t>
            </a:r>
            <a:r>
              <a:rPr lang="en-US" sz="2800" dirty="0" smtClean="0"/>
              <a:t>departments</a:t>
            </a:r>
          </a:p>
          <a:p>
            <a:pPr>
              <a:defRPr/>
            </a:pPr>
            <a:r>
              <a:rPr lang="en-US" sz="2800" dirty="0" smtClean="0"/>
              <a:t>Community </a:t>
            </a:r>
            <a:r>
              <a:rPr lang="en-US" sz="2800" dirty="0"/>
              <a:t>Outreach</a:t>
            </a:r>
          </a:p>
          <a:p>
            <a:pPr lvl="1">
              <a:defRPr/>
            </a:pPr>
            <a:r>
              <a:rPr lang="en-US" sz="2800" dirty="0"/>
              <a:t>EMU Vision and UM Ginsberg</a:t>
            </a:r>
          </a:p>
          <a:p>
            <a:pPr lvl="1">
              <a:defRPr/>
            </a:pPr>
            <a:r>
              <a:rPr lang="en-US" sz="2800" dirty="0" smtClean="0"/>
              <a:t>Local churches, senior centers</a:t>
            </a:r>
            <a:endParaRPr lang="en-US" sz="2800" dirty="0"/>
          </a:p>
          <a:p>
            <a:pPr lvl="1">
              <a:defRPr/>
            </a:pPr>
            <a:r>
              <a:rPr lang="en-US" sz="2800" dirty="0" smtClean="0"/>
              <a:t>Volunteer </a:t>
            </a:r>
            <a:r>
              <a:rPr lang="en-US" sz="2800" dirty="0"/>
              <a:t>Match, Washtenaw Org </a:t>
            </a:r>
          </a:p>
          <a:p>
            <a:pPr lvl="1">
              <a:defRPr/>
            </a:pPr>
            <a:endParaRPr lang="en-US" sz="2800" dirty="0"/>
          </a:p>
          <a:p>
            <a:pPr>
              <a:defRPr/>
            </a:pPr>
            <a:endParaRPr lang="en-US" sz="2800" dirty="0"/>
          </a:p>
          <a:p>
            <a:pPr marL="0" indent="0">
              <a:buNone/>
            </a:pPr>
            <a:endParaRPr lang="en-US" dirty="0"/>
          </a:p>
        </p:txBody>
      </p:sp>
      <p:sp>
        <p:nvSpPr>
          <p:cNvPr id="3" name="Text Placeholder 2"/>
          <p:cNvSpPr>
            <a:spLocks noGrp="1"/>
          </p:cNvSpPr>
          <p:nvPr>
            <p:ph type="body" sz="quarter" idx="11"/>
          </p:nvPr>
        </p:nvSpPr>
        <p:spPr/>
        <p:txBody>
          <a:bodyPr/>
          <a:lstStyle/>
          <a:p>
            <a:r>
              <a:rPr lang="en-US" sz="3600" dirty="0"/>
              <a:t>Reasons for the Growth</a:t>
            </a:r>
          </a:p>
        </p:txBody>
      </p:sp>
      <p:sp>
        <p:nvSpPr>
          <p:cNvPr id="4" name="Text Placeholder 3"/>
          <p:cNvSpPr>
            <a:spLocks noGrp="1"/>
          </p:cNvSpPr>
          <p:nvPr>
            <p:ph type="body" sz="quarter" idx="12"/>
          </p:nvPr>
        </p:nvSpPr>
        <p:spPr>
          <a:xfrm>
            <a:off x="64031" y="6326188"/>
            <a:ext cx="4174139" cy="393700"/>
          </a:xfrm>
        </p:spPr>
        <p:txBody>
          <a:bodyPr/>
          <a:lstStyle/>
          <a:p>
            <a:r>
              <a:rPr lang="en-US" dirty="0">
                <a:solidFill>
                  <a:schemeClr val="bg1"/>
                </a:solidFill>
                <a:latin typeface="Univers LT Std 57 Cn" charset="0"/>
                <a:cs typeface="Univers LT Std 57 Cn" charset="0"/>
              </a:rPr>
              <a:t>Hospital Elder Life Program (HELP)</a:t>
            </a:r>
          </a:p>
          <a:p>
            <a:endParaRPr lang="en-US" dirty="0"/>
          </a:p>
        </p:txBody>
      </p:sp>
    </p:spTree>
    <p:extLst>
      <p:ext uri="{BB962C8B-B14F-4D97-AF65-F5344CB8AC3E}">
        <p14:creationId xmlns:p14="http://schemas.microsoft.com/office/powerpoint/2010/main" val="38800381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315269" y="1066717"/>
            <a:ext cx="6753910" cy="4838774"/>
          </a:xfrm>
        </p:spPr>
      </p:pic>
      <p:sp>
        <p:nvSpPr>
          <p:cNvPr id="3" name="Text Placeholder 2"/>
          <p:cNvSpPr>
            <a:spLocks noGrp="1"/>
          </p:cNvSpPr>
          <p:nvPr>
            <p:ph type="body" sz="quarter" idx="11"/>
          </p:nvPr>
        </p:nvSpPr>
        <p:spPr/>
        <p:txBody>
          <a:bodyPr/>
          <a:lstStyle/>
          <a:p>
            <a:r>
              <a:rPr lang="en-US" dirty="0" smtClean="0"/>
              <a:t>Volunteer Match</a:t>
            </a:r>
            <a:endParaRPr lang="en-US" dirty="0"/>
          </a:p>
        </p:txBody>
      </p:sp>
      <p:sp>
        <p:nvSpPr>
          <p:cNvPr id="4" name="Text Placeholder 3"/>
          <p:cNvSpPr>
            <a:spLocks noGrp="1"/>
          </p:cNvSpPr>
          <p:nvPr>
            <p:ph type="body" sz="quarter" idx="12"/>
          </p:nvPr>
        </p:nvSpPr>
        <p:spPr>
          <a:xfrm>
            <a:off x="171608" y="6326188"/>
            <a:ext cx="4064216" cy="393700"/>
          </a:xfrm>
        </p:spPr>
        <p:txBody>
          <a:bodyPr/>
          <a:lstStyle/>
          <a:p>
            <a:r>
              <a:rPr lang="en-US" dirty="0">
                <a:solidFill>
                  <a:schemeClr val="bg1"/>
                </a:solidFill>
                <a:latin typeface="Univers LT Std 57 Cn" charset="0"/>
                <a:cs typeface="Univers LT Std 57 Cn" charset="0"/>
              </a:rPr>
              <a:t>Hospital Elder Life Program (HELP)</a:t>
            </a:r>
          </a:p>
          <a:p>
            <a:endParaRPr lang="en-US" dirty="0"/>
          </a:p>
        </p:txBody>
      </p:sp>
    </p:spTree>
    <p:extLst>
      <p:ext uri="{BB962C8B-B14F-4D97-AF65-F5344CB8AC3E}">
        <p14:creationId xmlns:p14="http://schemas.microsoft.com/office/powerpoint/2010/main" val="1745190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2800" dirty="0" smtClean="0"/>
              <a:t>Yale University in the mid 90’s as a research project and then into a clinical pilot </a:t>
            </a:r>
          </a:p>
          <a:p>
            <a:r>
              <a:rPr lang="en-US" sz="2800" dirty="0" smtClean="0"/>
              <a:t>Showed outcomes of decreased delirium, LOS, restraint usage, falls, and physical decline</a:t>
            </a:r>
          </a:p>
          <a:p>
            <a:r>
              <a:rPr lang="en-US" sz="2800" dirty="0" smtClean="0"/>
              <a:t>Increased patient centered care for older adults</a:t>
            </a:r>
          </a:p>
          <a:p>
            <a:r>
              <a:rPr lang="en-US" sz="2800" dirty="0" smtClean="0"/>
              <a:t>Increased staff satisfaction (reducing workload) </a:t>
            </a:r>
            <a:endParaRPr lang="en-US" sz="2800" dirty="0"/>
          </a:p>
        </p:txBody>
      </p:sp>
      <p:sp>
        <p:nvSpPr>
          <p:cNvPr id="3" name="Text Placeholder 2"/>
          <p:cNvSpPr>
            <a:spLocks noGrp="1"/>
          </p:cNvSpPr>
          <p:nvPr>
            <p:ph type="body" sz="quarter" idx="11"/>
          </p:nvPr>
        </p:nvSpPr>
        <p:spPr/>
        <p:txBody>
          <a:bodyPr/>
          <a:lstStyle/>
          <a:p>
            <a:r>
              <a:rPr lang="en-US" sz="3600" dirty="0" smtClean="0"/>
              <a:t>Where did it start?</a:t>
            </a:r>
            <a:endParaRPr lang="en-US" sz="3600" dirty="0"/>
          </a:p>
        </p:txBody>
      </p:sp>
      <p:sp>
        <p:nvSpPr>
          <p:cNvPr id="4" name="Text Placeholder 3"/>
          <p:cNvSpPr>
            <a:spLocks noGrp="1"/>
          </p:cNvSpPr>
          <p:nvPr>
            <p:ph type="body" sz="quarter" idx="12"/>
          </p:nvPr>
        </p:nvSpPr>
        <p:spPr>
          <a:xfrm>
            <a:off x="64031" y="6326188"/>
            <a:ext cx="4275739" cy="393700"/>
          </a:xfrm>
        </p:spPr>
        <p:txBody>
          <a:bodyPr/>
          <a:lstStyle/>
          <a:p>
            <a:r>
              <a:rPr lang="en-US" dirty="0">
                <a:solidFill>
                  <a:schemeClr val="bg1"/>
                </a:solidFill>
                <a:latin typeface="Univers LT Std 57 Cn" charset="0"/>
                <a:cs typeface="Univers LT Std 57 Cn" charset="0"/>
              </a:rPr>
              <a:t>Hospital Elder Life Program (HELP)</a:t>
            </a:r>
          </a:p>
          <a:p>
            <a:endParaRPr lang="en-US" dirty="0"/>
          </a:p>
        </p:txBody>
      </p:sp>
    </p:spTree>
    <p:extLst>
      <p:ext uri="{BB962C8B-B14F-4D97-AF65-F5344CB8AC3E}">
        <p14:creationId xmlns:p14="http://schemas.microsoft.com/office/powerpoint/2010/main" val="36092557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881794" y="1236312"/>
            <a:ext cx="7576031" cy="4603013"/>
          </a:xfrm>
        </p:spPr>
      </p:pic>
      <p:sp>
        <p:nvSpPr>
          <p:cNvPr id="3" name="Text Placeholder 2"/>
          <p:cNvSpPr>
            <a:spLocks noGrp="1"/>
          </p:cNvSpPr>
          <p:nvPr>
            <p:ph type="body" sz="quarter" idx="11"/>
          </p:nvPr>
        </p:nvSpPr>
        <p:spPr/>
        <p:txBody>
          <a:bodyPr/>
          <a:lstStyle/>
          <a:p>
            <a:r>
              <a:rPr lang="en-US" dirty="0" smtClean="0"/>
              <a:t>Volunteer Match</a:t>
            </a:r>
            <a:endParaRPr lang="en-US" dirty="0"/>
          </a:p>
        </p:txBody>
      </p:sp>
      <p:sp>
        <p:nvSpPr>
          <p:cNvPr id="4" name="Text Placeholder 3"/>
          <p:cNvSpPr>
            <a:spLocks noGrp="1"/>
          </p:cNvSpPr>
          <p:nvPr>
            <p:ph type="body" sz="quarter" idx="12"/>
          </p:nvPr>
        </p:nvSpPr>
        <p:spPr>
          <a:xfrm>
            <a:off x="171608" y="6326188"/>
            <a:ext cx="4064216" cy="393700"/>
          </a:xfrm>
        </p:spPr>
        <p:txBody>
          <a:bodyPr/>
          <a:lstStyle/>
          <a:p>
            <a:r>
              <a:rPr lang="en-US" dirty="0">
                <a:solidFill>
                  <a:schemeClr val="bg1"/>
                </a:solidFill>
                <a:latin typeface="Univers LT Std 57 Cn" charset="0"/>
                <a:cs typeface="Univers LT Std 57 Cn" charset="0"/>
              </a:rPr>
              <a:t>Hospital Elder Life Program (HELP)</a:t>
            </a:r>
          </a:p>
          <a:p>
            <a:endParaRPr lang="en-US" dirty="0"/>
          </a:p>
        </p:txBody>
      </p:sp>
    </p:spTree>
    <p:extLst>
      <p:ext uri="{BB962C8B-B14F-4D97-AF65-F5344CB8AC3E}">
        <p14:creationId xmlns:p14="http://schemas.microsoft.com/office/powerpoint/2010/main" val="20067153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71608" y="1055688"/>
            <a:ext cx="8972392" cy="5002212"/>
          </a:xfrm>
        </p:spPr>
      </p:pic>
      <p:sp>
        <p:nvSpPr>
          <p:cNvPr id="3" name="Text Placeholder 2"/>
          <p:cNvSpPr>
            <a:spLocks noGrp="1"/>
          </p:cNvSpPr>
          <p:nvPr>
            <p:ph type="body" sz="quarter" idx="11"/>
          </p:nvPr>
        </p:nvSpPr>
        <p:spPr/>
        <p:txBody>
          <a:bodyPr/>
          <a:lstStyle/>
          <a:p>
            <a:r>
              <a:rPr lang="en-US" dirty="0" smtClean="0"/>
              <a:t>Volunteer Survey</a:t>
            </a:r>
            <a:endParaRPr lang="en-US" dirty="0"/>
          </a:p>
        </p:txBody>
      </p:sp>
      <p:sp>
        <p:nvSpPr>
          <p:cNvPr id="4" name="Text Placeholder 3"/>
          <p:cNvSpPr>
            <a:spLocks noGrp="1"/>
          </p:cNvSpPr>
          <p:nvPr>
            <p:ph type="body" sz="quarter" idx="12"/>
          </p:nvPr>
        </p:nvSpPr>
        <p:spPr>
          <a:xfrm>
            <a:off x="171608" y="6326188"/>
            <a:ext cx="4064216" cy="393700"/>
          </a:xfrm>
        </p:spPr>
        <p:txBody>
          <a:bodyPr/>
          <a:lstStyle/>
          <a:p>
            <a:r>
              <a:rPr lang="en-US" dirty="0">
                <a:solidFill>
                  <a:schemeClr val="bg1"/>
                </a:solidFill>
                <a:latin typeface="Univers LT Std 57 Cn" charset="0"/>
                <a:cs typeface="Univers LT Std 57 Cn" charset="0"/>
              </a:rPr>
              <a:t>Hospital Elder Life Program (HELP)</a:t>
            </a:r>
          </a:p>
          <a:p>
            <a:endParaRPr lang="en-US" dirty="0"/>
          </a:p>
        </p:txBody>
      </p:sp>
    </p:spTree>
    <p:extLst>
      <p:ext uri="{BB962C8B-B14F-4D97-AF65-F5344CB8AC3E}">
        <p14:creationId xmlns:p14="http://schemas.microsoft.com/office/powerpoint/2010/main" val="2039407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77862" y="1056216"/>
            <a:ext cx="7080250" cy="4868333"/>
          </a:xfrm>
        </p:spPr>
        <p:txBody>
          <a:bodyPr/>
          <a:lstStyle/>
          <a:p>
            <a:r>
              <a:rPr lang="en-US" dirty="0" smtClean="0"/>
              <a:t>Purpose</a:t>
            </a:r>
          </a:p>
          <a:p>
            <a:pPr lvl="1"/>
            <a:r>
              <a:rPr lang="en-US" dirty="0" smtClean="0"/>
              <a:t>Healthcare focused</a:t>
            </a:r>
          </a:p>
          <a:p>
            <a:pPr lvl="1"/>
            <a:r>
              <a:rPr lang="en-US" dirty="0" smtClean="0"/>
              <a:t>Community hours required</a:t>
            </a:r>
          </a:p>
          <a:p>
            <a:pPr lvl="1"/>
            <a:r>
              <a:rPr lang="en-US" dirty="0" smtClean="0"/>
              <a:t>Personal</a:t>
            </a:r>
          </a:p>
          <a:p>
            <a:r>
              <a:rPr lang="en-US" dirty="0" smtClean="0"/>
              <a:t>Accomplishments</a:t>
            </a:r>
          </a:p>
          <a:p>
            <a:pPr lvl="1"/>
            <a:r>
              <a:rPr lang="en-US" dirty="0" smtClean="0"/>
              <a:t>Skill building</a:t>
            </a:r>
          </a:p>
          <a:p>
            <a:pPr lvl="1"/>
            <a:r>
              <a:rPr lang="en-US" dirty="0" smtClean="0"/>
              <a:t>Use of personal strengths</a:t>
            </a:r>
          </a:p>
          <a:p>
            <a:r>
              <a:rPr lang="en-US" dirty="0" smtClean="0"/>
              <a:t>Autonomy</a:t>
            </a:r>
          </a:p>
          <a:p>
            <a:pPr lvl="1"/>
            <a:r>
              <a:rPr lang="en-US" dirty="0" smtClean="0"/>
              <a:t>Independence and trust</a:t>
            </a:r>
          </a:p>
          <a:p>
            <a:r>
              <a:rPr lang="en-US" dirty="0" smtClean="0"/>
              <a:t>Social</a:t>
            </a:r>
          </a:p>
          <a:p>
            <a:pPr lvl="1"/>
            <a:r>
              <a:rPr lang="en-US" dirty="0" smtClean="0"/>
              <a:t>Connectedness with others</a:t>
            </a:r>
          </a:p>
        </p:txBody>
      </p:sp>
      <p:sp>
        <p:nvSpPr>
          <p:cNvPr id="3" name="Text Placeholder 2"/>
          <p:cNvSpPr>
            <a:spLocks noGrp="1"/>
          </p:cNvSpPr>
          <p:nvPr>
            <p:ph type="body" sz="quarter" idx="11"/>
          </p:nvPr>
        </p:nvSpPr>
        <p:spPr/>
        <p:txBody>
          <a:bodyPr/>
          <a:lstStyle/>
          <a:p>
            <a:r>
              <a:rPr lang="en-US" dirty="0" smtClean="0"/>
              <a:t>Volunteer Motivation</a:t>
            </a:r>
            <a:endParaRPr lang="en-US" dirty="0"/>
          </a:p>
        </p:txBody>
      </p:sp>
      <p:sp>
        <p:nvSpPr>
          <p:cNvPr id="4" name="Text Placeholder 3"/>
          <p:cNvSpPr>
            <a:spLocks noGrp="1"/>
          </p:cNvSpPr>
          <p:nvPr>
            <p:ph type="body" sz="quarter" idx="12"/>
          </p:nvPr>
        </p:nvSpPr>
        <p:spPr>
          <a:xfrm>
            <a:off x="171608" y="6326188"/>
            <a:ext cx="4064216" cy="393700"/>
          </a:xfrm>
        </p:spPr>
        <p:txBody>
          <a:bodyPr/>
          <a:lstStyle/>
          <a:p>
            <a:r>
              <a:rPr lang="en-US" dirty="0">
                <a:solidFill>
                  <a:schemeClr val="bg1"/>
                </a:solidFill>
                <a:latin typeface="Univers LT Std 57 Cn" charset="0"/>
                <a:cs typeface="Univers LT Std 57 Cn" charset="0"/>
              </a:rPr>
              <a:t>Hospital Elder Life Program (HELP)</a:t>
            </a:r>
          </a:p>
          <a:p>
            <a:endParaRPr lang="en-US" dirty="0"/>
          </a:p>
        </p:txBody>
      </p:sp>
    </p:spTree>
    <p:extLst>
      <p:ext uri="{BB962C8B-B14F-4D97-AF65-F5344CB8AC3E}">
        <p14:creationId xmlns:p14="http://schemas.microsoft.com/office/powerpoint/2010/main" val="26051792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77861" y="1550365"/>
            <a:ext cx="7900081" cy="3976345"/>
          </a:xfrm>
        </p:spPr>
        <p:txBody>
          <a:bodyPr/>
          <a:lstStyle/>
          <a:p>
            <a:pPr>
              <a:defRPr/>
            </a:pPr>
            <a:r>
              <a:rPr lang="en-US" sz="2800" dirty="0"/>
              <a:t>Communication and Engagement</a:t>
            </a:r>
          </a:p>
          <a:p>
            <a:pPr lvl="1">
              <a:defRPr/>
            </a:pPr>
            <a:r>
              <a:rPr lang="en-US" sz="2800" dirty="0"/>
              <a:t>360 degree leader</a:t>
            </a:r>
          </a:p>
          <a:p>
            <a:pPr lvl="1">
              <a:defRPr/>
            </a:pPr>
            <a:r>
              <a:rPr lang="en-US" sz="2800" dirty="0"/>
              <a:t>Monthly team meetings</a:t>
            </a:r>
          </a:p>
          <a:p>
            <a:pPr lvl="1">
              <a:defRPr/>
            </a:pPr>
            <a:r>
              <a:rPr lang="en-US" sz="2800" dirty="0" smtClean="0"/>
              <a:t>Bi-Monthly </a:t>
            </a:r>
            <a:r>
              <a:rPr lang="en-US" sz="2800" dirty="0"/>
              <a:t>check-ins</a:t>
            </a:r>
          </a:p>
          <a:p>
            <a:pPr>
              <a:defRPr/>
            </a:pPr>
            <a:r>
              <a:rPr lang="en-US" sz="2800" dirty="0" smtClean="0"/>
              <a:t>Opportunity </a:t>
            </a:r>
            <a:r>
              <a:rPr lang="en-US" sz="2800" dirty="0"/>
              <a:t>for </a:t>
            </a:r>
            <a:r>
              <a:rPr lang="en-US" sz="2800" dirty="0" smtClean="0"/>
              <a:t>Leadership</a:t>
            </a:r>
          </a:p>
          <a:p>
            <a:pPr lvl="1">
              <a:defRPr/>
            </a:pPr>
            <a:r>
              <a:rPr lang="en-US" sz="2800" dirty="0" smtClean="0"/>
              <a:t>Team Leads</a:t>
            </a:r>
            <a:endParaRPr lang="en-US" sz="2800" dirty="0"/>
          </a:p>
          <a:p>
            <a:pPr marL="457200" lvl="1" indent="0">
              <a:buNone/>
              <a:defRPr/>
            </a:pPr>
            <a:endParaRPr lang="en-US" dirty="0"/>
          </a:p>
          <a:p>
            <a:endParaRPr lang="en-US" dirty="0"/>
          </a:p>
        </p:txBody>
      </p:sp>
      <p:sp>
        <p:nvSpPr>
          <p:cNvPr id="3" name="Text Placeholder 2"/>
          <p:cNvSpPr>
            <a:spLocks noGrp="1"/>
          </p:cNvSpPr>
          <p:nvPr>
            <p:ph type="body" sz="quarter" idx="11"/>
          </p:nvPr>
        </p:nvSpPr>
        <p:spPr/>
        <p:txBody>
          <a:bodyPr/>
          <a:lstStyle/>
          <a:p>
            <a:r>
              <a:rPr lang="en-US" sz="3600" dirty="0"/>
              <a:t>Volunteer Retention</a:t>
            </a:r>
          </a:p>
        </p:txBody>
      </p:sp>
      <p:sp>
        <p:nvSpPr>
          <p:cNvPr id="4" name="Text Placeholder 3"/>
          <p:cNvSpPr>
            <a:spLocks noGrp="1"/>
          </p:cNvSpPr>
          <p:nvPr>
            <p:ph type="body" sz="quarter" idx="12"/>
          </p:nvPr>
        </p:nvSpPr>
        <p:spPr>
          <a:xfrm>
            <a:off x="64032" y="6326188"/>
            <a:ext cx="4101568" cy="393700"/>
          </a:xfrm>
        </p:spPr>
        <p:txBody>
          <a:bodyPr/>
          <a:lstStyle/>
          <a:p>
            <a:r>
              <a:rPr lang="en-US" dirty="0">
                <a:solidFill>
                  <a:schemeClr val="bg1"/>
                </a:solidFill>
                <a:latin typeface="Univers LT Std 57 Cn" charset="0"/>
                <a:cs typeface="Univers LT Std 57 Cn" charset="0"/>
              </a:rPr>
              <a:t>Hospital Elder Life Program (HELP)</a:t>
            </a:r>
          </a:p>
          <a:p>
            <a:endParaRPr lang="en-US" dirty="0"/>
          </a:p>
        </p:txBody>
      </p:sp>
    </p:spTree>
    <p:extLst>
      <p:ext uri="{BB962C8B-B14F-4D97-AF65-F5344CB8AC3E}">
        <p14:creationId xmlns:p14="http://schemas.microsoft.com/office/powerpoint/2010/main" val="33832710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a:defRPr/>
            </a:pPr>
            <a:r>
              <a:rPr lang="en-US" sz="2800" dirty="0"/>
              <a:t>Acknowledgements</a:t>
            </a:r>
          </a:p>
          <a:p>
            <a:pPr lvl="1">
              <a:defRPr/>
            </a:pPr>
            <a:r>
              <a:rPr lang="en-US" sz="2800" dirty="0"/>
              <a:t>Birthday cards</a:t>
            </a:r>
          </a:p>
          <a:p>
            <a:pPr lvl="1">
              <a:defRPr/>
            </a:pPr>
            <a:r>
              <a:rPr lang="en-US" sz="2800" dirty="0"/>
              <a:t>Making a Difference Awards</a:t>
            </a:r>
          </a:p>
          <a:p>
            <a:pPr lvl="1">
              <a:defRPr/>
            </a:pPr>
            <a:r>
              <a:rPr lang="en-US" sz="2800" dirty="0"/>
              <a:t>Volunteer of the Quarter Award</a:t>
            </a:r>
          </a:p>
          <a:p>
            <a:pPr lvl="1">
              <a:defRPr/>
            </a:pPr>
            <a:r>
              <a:rPr lang="en-US" sz="2800" dirty="0"/>
              <a:t>Scholarships</a:t>
            </a:r>
          </a:p>
          <a:p>
            <a:endParaRPr lang="en-US" dirty="0"/>
          </a:p>
        </p:txBody>
      </p:sp>
      <p:sp>
        <p:nvSpPr>
          <p:cNvPr id="3" name="Text Placeholder 2"/>
          <p:cNvSpPr>
            <a:spLocks noGrp="1"/>
          </p:cNvSpPr>
          <p:nvPr>
            <p:ph type="body" sz="quarter" idx="11"/>
          </p:nvPr>
        </p:nvSpPr>
        <p:spPr/>
        <p:txBody>
          <a:bodyPr/>
          <a:lstStyle/>
          <a:p>
            <a:r>
              <a:rPr lang="en-US" sz="3200" dirty="0"/>
              <a:t>Volunteer </a:t>
            </a:r>
            <a:r>
              <a:rPr lang="en-US" sz="3200" dirty="0" smtClean="0"/>
              <a:t>Retention </a:t>
            </a:r>
            <a:r>
              <a:rPr lang="en-US" sz="3200" dirty="0" err="1" smtClean="0"/>
              <a:t>con’t</a:t>
            </a:r>
            <a:endParaRPr lang="en-US" sz="3200" dirty="0"/>
          </a:p>
        </p:txBody>
      </p:sp>
      <p:sp>
        <p:nvSpPr>
          <p:cNvPr id="4" name="Text Placeholder 3"/>
          <p:cNvSpPr>
            <a:spLocks noGrp="1"/>
          </p:cNvSpPr>
          <p:nvPr>
            <p:ph type="body" sz="quarter" idx="12"/>
          </p:nvPr>
        </p:nvSpPr>
        <p:spPr>
          <a:xfrm>
            <a:off x="64032" y="6326188"/>
            <a:ext cx="4279368" cy="393700"/>
          </a:xfrm>
        </p:spPr>
        <p:txBody>
          <a:bodyPr/>
          <a:lstStyle/>
          <a:p>
            <a:r>
              <a:rPr lang="en-US" dirty="0">
                <a:solidFill>
                  <a:schemeClr val="bg1"/>
                </a:solidFill>
                <a:latin typeface="Univers LT Std 57 Cn" charset="0"/>
                <a:cs typeface="Univers LT Std 57 Cn" charset="0"/>
              </a:rPr>
              <a:t>Hospital Elder Life Program (HELP)</a:t>
            </a:r>
          </a:p>
          <a:p>
            <a:endParaRPr lang="en-US" dirty="0"/>
          </a:p>
        </p:txBody>
      </p:sp>
    </p:spTree>
    <p:extLst>
      <p:ext uri="{BB962C8B-B14F-4D97-AF65-F5344CB8AC3E}">
        <p14:creationId xmlns:p14="http://schemas.microsoft.com/office/powerpoint/2010/main" val="14565281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77862" y="1717826"/>
            <a:ext cx="7869237" cy="2821819"/>
          </a:xfrm>
        </p:spPr>
        <p:txBody>
          <a:bodyPr/>
          <a:lstStyle/>
          <a:p>
            <a:pPr>
              <a:defRPr/>
            </a:pPr>
            <a:r>
              <a:rPr lang="en-US" sz="2800" dirty="0"/>
              <a:t>They have the time and want to give it</a:t>
            </a:r>
          </a:p>
          <a:p>
            <a:pPr>
              <a:defRPr/>
            </a:pPr>
            <a:r>
              <a:rPr lang="en-US" sz="2800" dirty="0"/>
              <a:t>More volunteers = </a:t>
            </a:r>
            <a:r>
              <a:rPr lang="en-US" sz="2800" dirty="0" smtClean="0"/>
              <a:t>more individuals impacted</a:t>
            </a:r>
            <a:endParaRPr lang="en-US" sz="2800" dirty="0"/>
          </a:p>
          <a:p>
            <a:pPr>
              <a:defRPr/>
            </a:pPr>
            <a:r>
              <a:rPr lang="en-US" sz="2800" dirty="0"/>
              <a:t>Different level of trust with volunteers</a:t>
            </a:r>
          </a:p>
          <a:p>
            <a:pPr>
              <a:defRPr/>
            </a:pPr>
            <a:r>
              <a:rPr lang="en-US" sz="2800" dirty="0"/>
              <a:t>Learned skills carry into the future</a:t>
            </a:r>
          </a:p>
          <a:p>
            <a:endParaRPr lang="en-US" dirty="0"/>
          </a:p>
        </p:txBody>
      </p:sp>
      <p:sp>
        <p:nvSpPr>
          <p:cNvPr id="3" name="Text Placeholder 2"/>
          <p:cNvSpPr>
            <a:spLocks noGrp="1"/>
          </p:cNvSpPr>
          <p:nvPr>
            <p:ph type="body" sz="quarter" idx="11"/>
          </p:nvPr>
        </p:nvSpPr>
        <p:spPr/>
        <p:txBody>
          <a:bodyPr/>
          <a:lstStyle/>
          <a:p>
            <a:r>
              <a:rPr lang="en-US" sz="3600" dirty="0" smtClean="0"/>
              <a:t>Benefits </a:t>
            </a:r>
            <a:r>
              <a:rPr lang="en-US" sz="3600" dirty="0"/>
              <a:t>of </a:t>
            </a:r>
            <a:r>
              <a:rPr lang="en-US" sz="3600" dirty="0" smtClean="0"/>
              <a:t>Volunteers for HELP</a:t>
            </a:r>
            <a:endParaRPr lang="en-US" sz="3600" dirty="0"/>
          </a:p>
        </p:txBody>
      </p:sp>
      <p:sp>
        <p:nvSpPr>
          <p:cNvPr id="4" name="Text Placeholder 3"/>
          <p:cNvSpPr>
            <a:spLocks noGrp="1"/>
          </p:cNvSpPr>
          <p:nvPr>
            <p:ph type="body" sz="quarter" idx="12"/>
          </p:nvPr>
        </p:nvSpPr>
        <p:spPr>
          <a:xfrm>
            <a:off x="64032" y="6326188"/>
            <a:ext cx="4391854" cy="393700"/>
          </a:xfrm>
        </p:spPr>
        <p:txBody>
          <a:bodyPr/>
          <a:lstStyle/>
          <a:p>
            <a:r>
              <a:rPr lang="en-US" dirty="0">
                <a:solidFill>
                  <a:schemeClr val="bg1"/>
                </a:solidFill>
                <a:latin typeface="Univers LT Std 57 Cn" charset="0"/>
                <a:cs typeface="Univers LT Std 57 Cn" charset="0"/>
              </a:rPr>
              <a:t>Hospital Elder Life Program (HELP)</a:t>
            </a:r>
          </a:p>
          <a:p>
            <a:endParaRPr lang="en-US" dirty="0"/>
          </a:p>
        </p:txBody>
      </p:sp>
    </p:spTree>
    <p:extLst>
      <p:ext uri="{BB962C8B-B14F-4D97-AF65-F5344CB8AC3E}">
        <p14:creationId xmlns:p14="http://schemas.microsoft.com/office/powerpoint/2010/main" val="37828044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4031" y="1171533"/>
            <a:ext cx="8946154" cy="4839302"/>
          </a:xfrm>
        </p:spPr>
        <p:txBody>
          <a:bodyPr/>
          <a:lstStyle/>
          <a:p>
            <a:r>
              <a:rPr lang="en-US" sz="1750" i="1" dirty="0"/>
              <a:t>“For me, HELP is a beautiful representation of human interaction. We not only help the patients but they help us in return. Being part of a younger generation, they willingly provide glimpses into the happy secrets of life from their cherished memories. Tapping into those memories is what keeps their spirits lifted at a time when it is challenging to do on their own.” - Ashley </a:t>
            </a:r>
            <a:r>
              <a:rPr lang="en-US" sz="1750" i="1" dirty="0" smtClean="0"/>
              <a:t>Grable</a:t>
            </a:r>
          </a:p>
          <a:p>
            <a:pPr marL="0" indent="0">
              <a:buNone/>
            </a:pPr>
            <a:endParaRPr lang="en-US" sz="400" i="1" dirty="0" smtClean="0"/>
          </a:p>
          <a:p>
            <a:r>
              <a:rPr lang="en-US" sz="1750" i="1" dirty="0"/>
              <a:t>"HELP is an incredibly inclusive and supportive program to be a part of. Our program </a:t>
            </a:r>
            <a:r>
              <a:rPr lang="en-US" sz="1750" i="1" dirty="0" smtClean="0"/>
              <a:t>Manager, </a:t>
            </a:r>
            <a:r>
              <a:rPr lang="en-US" sz="1750" i="1" dirty="0"/>
              <a:t>Amanda, is positively invested in the personal and professional growth of all HELP's volunteers. She uses monthly team meetings to provide additional trainings and lectures to further our skills as part of the patient's care team while providing guidance and support through an ever-changing healthcare field. HELP has been an absolutely transformative experience." – ML </a:t>
            </a:r>
            <a:r>
              <a:rPr lang="en-US" sz="1750" i="1" dirty="0" smtClean="0"/>
              <a:t>Ryan</a:t>
            </a:r>
          </a:p>
          <a:p>
            <a:pPr marL="0" indent="0">
              <a:buNone/>
            </a:pPr>
            <a:endParaRPr lang="en-US" sz="500" i="1" dirty="0" smtClean="0"/>
          </a:p>
          <a:p>
            <a:r>
              <a:rPr lang="en-US" sz="1750" i="1" dirty="0"/>
              <a:t>“It’s easy to enjoy HELP because of the great support from Amanda and the nurses and clerks on the floor. One of my favorite moments in HELP is when I see patients pushing themselves through the exercises, where I could see their strength of spirit. It’s encouraging and uplifting and makes me excited about my next shift.” – Erin Santos</a:t>
            </a:r>
          </a:p>
          <a:p>
            <a:endParaRPr lang="en-US" sz="2000" i="1" dirty="0" smtClean="0"/>
          </a:p>
          <a:p>
            <a:endParaRPr lang="en-US" sz="1200" dirty="0"/>
          </a:p>
        </p:txBody>
      </p:sp>
      <p:sp>
        <p:nvSpPr>
          <p:cNvPr id="3" name="Text Placeholder 2"/>
          <p:cNvSpPr>
            <a:spLocks noGrp="1"/>
          </p:cNvSpPr>
          <p:nvPr>
            <p:ph type="body" sz="quarter" idx="11"/>
          </p:nvPr>
        </p:nvSpPr>
        <p:spPr/>
        <p:txBody>
          <a:bodyPr/>
          <a:lstStyle/>
          <a:p>
            <a:r>
              <a:rPr lang="en-US" dirty="0" smtClean="0"/>
              <a:t>Volunteer Quotes</a:t>
            </a:r>
            <a:endParaRPr lang="en-US" dirty="0"/>
          </a:p>
        </p:txBody>
      </p:sp>
      <p:sp>
        <p:nvSpPr>
          <p:cNvPr id="4" name="Text Placeholder 3"/>
          <p:cNvSpPr>
            <a:spLocks noGrp="1"/>
          </p:cNvSpPr>
          <p:nvPr>
            <p:ph type="body" sz="quarter" idx="12"/>
          </p:nvPr>
        </p:nvSpPr>
        <p:spPr>
          <a:xfrm>
            <a:off x="64031" y="6326188"/>
            <a:ext cx="3861197" cy="393700"/>
          </a:xfrm>
        </p:spPr>
        <p:txBody>
          <a:bodyPr/>
          <a:lstStyle/>
          <a:p>
            <a:r>
              <a:rPr lang="en-US" dirty="0" smtClean="0"/>
              <a:t>Hospital Elder Life Program (HELP)</a:t>
            </a:r>
            <a:endParaRPr lang="en-US" dirty="0"/>
          </a:p>
        </p:txBody>
      </p:sp>
    </p:spTree>
    <p:extLst>
      <p:ext uri="{BB962C8B-B14F-4D97-AF65-F5344CB8AC3E}">
        <p14:creationId xmlns:p14="http://schemas.microsoft.com/office/powerpoint/2010/main" val="21055263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31266" y="1236474"/>
            <a:ext cx="8645071" cy="4774360"/>
          </a:xfrm>
        </p:spPr>
        <p:txBody>
          <a:bodyPr/>
          <a:lstStyle/>
          <a:p>
            <a:r>
              <a:rPr lang="en-US" sz="1800" i="1" dirty="0"/>
              <a:t>"I really enjoy how Amanda encourages volunteers to strive to be their best by celebrating with them when getting positive feedback from patients and staff members, and also by sharing tips for improvement moving forward." </a:t>
            </a:r>
            <a:endParaRPr lang="en-US" sz="1800" i="1" dirty="0" smtClean="0"/>
          </a:p>
          <a:p>
            <a:pPr marL="0" indent="0">
              <a:buNone/>
            </a:pPr>
            <a:r>
              <a:rPr lang="en-US" sz="1800" i="1" dirty="0"/>
              <a:t>	</a:t>
            </a:r>
            <a:r>
              <a:rPr lang="en-US" sz="1800" i="1" dirty="0" smtClean="0"/>
              <a:t>– </a:t>
            </a:r>
            <a:r>
              <a:rPr lang="en-US" sz="1800" i="1" dirty="0"/>
              <a:t>Rachel </a:t>
            </a:r>
            <a:r>
              <a:rPr lang="en-US" sz="1800" i="1" dirty="0" smtClean="0"/>
              <a:t>Price</a:t>
            </a:r>
          </a:p>
          <a:p>
            <a:pPr marL="0" indent="0">
              <a:buNone/>
            </a:pPr>
            <a:endParaRPr lang="en-US" sz="500" i="1" dirty="0" smtClean="0"/>
          </a:p>
          <a:p>
            <a:r>
              <a:rPr lang="en-US" sz="1800" i="1" dirty="0"/>
              <a:t>“HELP is an amazing volunteering opportunity because it is centered around patient interaction, and you are given so many chances to actively listen to your patients. Amanda is so responsive to feedback and emails, and she genuinely cares about the well-being of the patients and volunteers”. – Andie </a:t>
            </a:r>
            <a:r>
              <a:rPr lang="en-US" sz="1800" i="1" dirty="0" smtClean="0"/>
              <a:t>Kwon</a:t>
            </a:r>
          </a:p>
          <a:p>
            <a:pPr marL="0" indent="0">
              <a:buNone/>
            </a:pPr>
            <a:endParaRPr lang="en-US" sz="600" i="1" dirty="0" smtClean="0"/>
          </a:p>
          <a:p>
            <a:r>
              <a:rPr lang="en-US" sz="1800" i="1" dirty="0"/>
              <a:t>“I truly enjoy receiving emails from Amanda asking for team lead projects to be completed.  In med school, everything seems negative around you as all of the focus is how you should be doing something better, how you got this or that wrong, </a:t>
            </a:r>
            <a:r>
              <a:rPr lang="en-US" sz="1800" i="1" dirty="0" smtClean="0"/>
              <a:t>how someone else is better than you, and </a:t>
            </a:r>
            <a:r>
              <a:rPr lang="en-US" sz="1800" i="1" dirty="0"/>
              <a:t>it’s defeating.  One email from Amanda makes me feel like she believes in me and it’s all going to be worth it.” – Grace White</a:t>
            </a:r>
          </a:p>
          <a:p>
            <a:endParaRPr lang="en-US" sz="2000" i="1" dirty="0" smtClean="0"/>
          </a:p>
        </p:txBody>
      </p:sp>
      <p:sp>
        <p:nvSpPr>
          <p:cNvPr id="3" name="Text Placeholder 2"/>
          <p:cNvSpPr>
            <a:spLocks noGrp="1"/>
          </p:cNvSpPr>
          <p:nvPr>
            <p:ph type="body" sz="quarter" idx="11"/>
          </p:nvPr>
        </p:nvSpPr>
        <p:spPr/>
        <p:txBody>
          <a:bodyPr/>
          <a:lstStyle/>
          <a:p>
            <a:r>
              <a:rPr lang="en-US" dirty="0" smtClean="0"/>
              <a:t>Volunteer Quotes</a:t>
            </a:r>
            <a:endParaRPr lang="en-US" dirty="0"/>
          </a:p>
        </p:txBody>
      </p:sp>
      <p:sp>
        <p:nvSpPr>
          <p:cNvPr id="4" name="Text Placeholder 3"/>
          <p:cNvSpPr>
            <a:spLocks noGrp="1"/>
          </p:cNvSpPr>
          <p:nvPr>
            <p:ph type="body" sz="quarter" idx="12"/>
          </p:nvPr>
        </p:nvSpPr>
        <p:spPr>
          <a:xfrm>
            <a:off x="64031" y="6326188"/>
            <a:ext cx="3861197" cy="393700"/>
          </a:xfrm>
        </p:spPr>
        <p:txBody>
          <a:bodyPr/>
          <a:lstStyle/>
          <a:p>
            <a:r>
              <a:rPr lang="en-US" dirty="0" smtClean="0"/>
              <a:t>Hospital Elder Life Program (HELP)</a:t>
            </a:r>
            <a:endParaRPr lang="en-US" dirty="0"/>
          </a:p>
        </p:txBody>
      </p:sp>
    </p:spTree>
    <p:extLst>
      <p:ext uri="{BB962C8B-B14F-4D97-AF65-F5344CB8AC3E}">
        <p14:creationId xmlns:p14="http://schemas.microsoft.com/office/powerpoint/2010/main" val="19162184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4031" y="1059366"/>
            <a:ext cx="9001910" cy="4951141"/>
          </a:xfrm>
        </p:spPr>
        <p:txBody>
          <a:bodyPr/>
          <a:lstStyle/>
          <a:p>
            <a:r>
              <a:rPr lang="en-US" sz="2200" i="1" dirty="0" smtClean="0"/>
              <a:t>“</a:t>
            </a:r>
            <a:r>
              <a:rPr lang="en-US" sz="2200" i="1" dirty="0"/>
              <a:t>I loved every visit I got and it actually made my stay less scary. I really like the U of M now that I get special care taken of me by these nice volunteers.”</a:t>
            </a:r>
          </a:p>
          <a:p>
            <a:r>
              <a:rPr lang="en-US" sz="2200" i="1" dirty="0" smtClean="0"/>
              <a:t>“</a:t>
            </a:r>
            <a:r>
              <a:rPr lang="en-US" sz="2200" i="1" dirty="0"/>
              <a:t>Volunteers were always GREAT! “</a:t>
            </a:r>
          </a:p>
          <a:p>
            <a:r>
              <a:rPr lang="en-US" sz="2200" i="1" dirty="0" smtClean="0"/>
              <a:t>“</a:t>
            </a:r>
            <a:r>
              <a:rPr lang="en-US" sz="2200" i="1" dirty="0"/>
              <a:t>Everyone my father had contact with was wonderful.”</a:t>
            </a:r>
          </a:p>
          <a:p>
            <a:r>
              <a:rPr lang="en-US" sz="2200" i="1" dirty="0" smtClean="0"/>
              <a:t>“</a:t>
            </a:r>
            <a:r>
              <a:rPr lang="en-US" sz="2200" i="1" dirty="0"/>
              <a:t>I think in the absence of a family member, the volunteer may notice a change in cognition which could be significant. My mom has baseline dementia and I can tell you that her admission prior to this stay, she did experience delirium and hallucinations. It was awful but she DID NOT experience delirium with this last hospitalization with HELP seeing her. So thankful that you provided her this service.”</a:t>
            </a:r>
          </a:p>
          <a:p>
            <a:r>
              <a:rPr lang="en-US" sz="2200" i="1" dirty="0" smtClean="0"/>
              <a:t>“</a:t>
            </a:r>
            <a:r>
              <a:rPr lang="en-US" sz="2200" i="1" dirty="0"/>
              <a:t>If I am able, I will go to the U of M if I have a need because of this program.”</a:t>
            </a:r>
          </a:p>
          <a:p>
            <a:endParaRPr lang="en-US" sz="1200" dirty="0"/>
          </a:p>
        </p:txBody>
      </p:sp>
      <p:sp>
        <p:nvSpPr>
          <p:cNvPr id="3" name="Text Placeholder 2"/>
          <p:cNvSpPr>
            <a:spLocks noGrp="1"/>
          </p:cNvSpPr>
          <p:nvPr>
            <p:ph type="body" sz="quarter" idx="11"/>
          </p:nvPr>
        </p:nvSpPr>
        <p:spPr/>
        <p:txBody>
          <a:bodyPr/>
          <a:lstStyle/>
          <a:p>
            <a:r>
              <a:rPr lang="en-US" dirty="0" smtClean="0"/>
              <a:t>Patient/Family Quotes</a:t>
            </a:r>
            <a:endParaRPr lang="en-US" dirty="0"/>
          </a:p>
        </p:txBody>
      </p:sp>
      <p:sp>
        <p:nvSpPr>
          <p:cNvPr id="4" name="Text Placeholder 3"/>
          <p:cNvSpPr>
            <a:spLocks noGrp="1"/>
          </p:cNvSpPr>
          <p:nvPr>
            <p:ph type="body" sz="quarter" idx="12"/>
          </p:nvPr>
        </p:nvSpPr>
        <p:spPr>
          <a:xfrm>
            <a:off x="64031" y="6326188"/>
            <a:ext cx="3861197" cy="393700"/>
          </a:xfrm>
        </p:spPr>
        <p:txBody>
          <a:bodyPr/>
          <a:lstStyle/>
          <a:p>
            <a:r>
              <a:rPr lang="en-US" dirty="0" smtClean="0"/>
              <a:t>Hospital Elder Life Program (HELP)</a:t>
            </a:r>
            <a:endParaRPr lang="en-US" dirty="0"/>
          </a:p>
        </p:txBody>
      </p:sp>
    </p:spTree>
    <p:extLst>
      <p:ext uri="{BB962C8B-B14F-4D97-AF65-F5344CB8AC3E}">
        <p14:creationId xmlns:p14="http://schemas.microsoft.com/office/powerpoint/2010/main" val="36567279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sz="3600" dirty="0" smtClean="0"/>
              <a:t>Any Questions?</a:t>
            </a:r>
            <a:endParaRPr lang="en-US" sz="3600" dirty="0"/>
          </a:p>
        </p:txBody>
      </p:sp>
      <p:sp>
        <p:nvSpPr>
          <p:cNvPr id="4" name="Text Placeholder 3"/>
          <p:cNvSpPr>
            <a:spLocks noGrp="1"/>
          </p:cNvSpPr>
          <p:nvPr>
            <p:ph type="body" sz="quarter" idx="12"/>
          </p:nvPr>
        </p:nvSpPr>
        <p:spPr>
          <a:xfrm>
            <a:off x="64032" y="6326188"/>
            <a:ext cx="4420882" cy="393700"/>
          </a:xfrm>
        </p:spPr>
        <p:txBody>
          <a:bodyPr/>
          <a:lstStyle/>
          <a:p>
            <a:r>
              <a:rPr lang="en-US" dirty="0">
                <a:solidFill>
                  <a:schemeClr val="bg1"/>
                </a:solidFill>
                <a:latin typeface="Univers LT Std 57 Cn" charset="0"/>
                <a:cs typeface="Univers LT Std 57 Cn" charset="0"/>
              </a:rPr>
              <a:t>Hospital Elder Life Program (HELP)</a:t>
            </a:r>
          </a:p>
          <a:p>
            <a:endParaRPr lang="en-US" dirty="0"/>
          </a:p>
        </p:txBody>
      </p:sp>
      <p:pic>
        <p:nvPicPr>
          <p:cNvPr id="6" name="Content Placeholder 5"/>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0" y="1481138"/>
            <a:ext cx="8911034" cy="4114800"/>
          </a:xfrm>
        </p:spPr>
      </p:pic>
    </p:spTree>
    <p:extLst>
      <p:ext uri="{BB962C8B-B14F-4D97-AF65-F5344CB8AC3E}">
        <p14:creationId xmlns:p14="http://schemas.microsoft.com/office/powerpoint/2010/main" val="3996274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77862" y="1715562"/>
            <a:ext cx="7080250" cy="3630688"/>
          </a:xfrm>
        </p:spPr>
        <p:txBody>
          <a:bodyPr/>
          <a:lstStyle/>
          <a:p>
            <a:pPr marL="342900" lvl="1" indent="-342900">
              <a:buFont typeface="Arial" panose="020B0604020202020204" pitchFamily="34" charset="0"/>
              <a:buChar char="•"/>
              <a:defRPr/>
            </a:pPr>
            <a:r>
              <a:rPr lang="en-US" sz="2800" dirty="0"/>
              <a:t>How were we chosen?</a:t>
            </a:r>
          </a:p>
          <a:p>
            <a:pPr lvl="1">
              <a:defRPr/>
            </a:pPr>
            <a:r>
              <a:rPr lang="en-US" sz="2800" dirty="0" smtClean="0"/>
              <a:t>Requested to be a beta site</a:t>
            </a:r>
            <a:endParaRPr lang="en-US" sz="2800" dirty="0"/>
          </a:p>
          <a:p>
            <a:pPr lvl="2">
              <a:defRPr/>
            </a:pPr>
            <a:r>
              <a:rPr lang="en-US" sz="2800" dirty="0" smtClean="0"/>
              <a:t>2002	</a:t>
            </a:r>
            <a:endParaRPr lang="en-US" sz="2800" dirty="0"/>
          </a:p>
          <a:p>
            <a:pPr lvl="2">
              <a:defRPr/>
            </a:pPr>
            <a:r>
              <a:rPr lang="en-US" sz="2800" dirty="0" smtClean="0"/>
              <a:t>2 inpatient units</a:t>
            </a:r>
            <a:endParaRPr lang="en-US" sz="2800" dirty="0"/>
          </a:p>
        </p:txBody>
      </p:sp>
      <p:sp>
        <p:nvSpPr>
          <p:cNvPr id="3" name="Text Placeholder 2"/>
          <p:cNvSpPr>
            <a:spLocks noGrp="1"/>
          </p:cNvSpPr>
          <p:nvPr>
            <p:ph type="body" sz="quarter" idx="11"/>
          </p:nvPr>
        </p:nvSpPr>
        <p:spPr>
          <a:xfrm>
            <a:off x="677862" y="95250"/>
            <a:ext cx="7726550" cy="655638"/>
          </a:xfrm>
        </p:spPr>
        <p:txBody>
          <a:bodyPr/>
          <a:lstStyle/>
          <a:p>
            <a:r>
              <a:rPr lang="en-US" sz="3600" dirty="0" smtClean="0"/>
              <a:t>How did it get to Michigan Medicine?</a:t>
            </a:r>
            <a:endParaRPr lang="en-US" sz="3600" dirty="0"/>
          </a:p>
        </p:txBody>
      </p:sp>
      <p:sp>
        <p:nvSpPr>
          <p:cNvPr id="4" name="Text Placeholder 3"/>
          <p:cNvSpPr>
            <a:spLocks noGrp="1"/>
          </p:cNvSpPr>
          <p:nvPr>
            <p:ph type="body" sz="quarter" idx="12"/>
          </p:nvPr>
        </p:nvSpPr>
        <p:spPr>
          <a:xfrm>
            <a:off x="64031" y="6326188"/>
            <a:ext cx="4435397" cy="393700"/>
          </a:xfrm>
        </p:spPr>
        <p:txBody>
          <a:bodyPr/>
          <a:lstStyle/>
          <a:p>
            <a:r>
              <a:rPr lang="en-US" dirty="0">
                <a:solidFill>
                  <a:schemeClr val="bg1"/>
                </a:solidFill>
                <a:latin typeface="Univers LT Std 57 Cn" charset="0"/>
                <a:cs typeface="Univers LT Std 57 Cn" charset="0"/>
              </a:rPr>
              <a:t>Hospital Elder Life Program (HELP)</a:t>
            </a:r>
          </a:p>
          <a:p>
            <a:endParaRPr lang="en-US" dirty="0"/>
          </a:p>
        </p:txBody>
      </p:sp>
    </p:spTree>
    <p:extLst>
      <p:ext uri="{BB962C8B-B14F-4D97-AF65-F5344CB8AC3E}">
        <p14:creationId xmlns:p14="http://schemas.microsoft.com/office/powerpoint/2010/main" val="3227755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959777" y="1030908"/>
            <a:ext cx="7582063" cy="5120640"/>
          </a:xfrm>
        </p:spPr>
      </p:pic>
      <p:sp>
        <p:nvSpPr>
          <p:cNvPr id="3" name="Text Placeholder 2"/>
          <p:cNvSpPr>
            <a:spLocks noGrp="1"/>
          </p:cNvSpPr>
          <p:nvPr>
            <p:ph type="body" sz="quarter" idx="11"/>
          </p:nvPr>
        </p:nvSpPr>
        <p:spPr/>
        <p:txBody>
          <a:bodyPr/>
          <a:lstStyle/>
          <a:p>
            <a:r>
              <a:rPr lang="en-US" sz="3600" dirty="0" smtClean="0"/>
              <a:t>Current State</a:t>
            </a:r>
            <a:endParaRPr lang="en-US" sz="3600" dirty="0"/>
          </a:p>
        </p:txBody>
      </p:sp>
      <p:sp>
        <p:nvSpPr>
          <p:cNvPr id="4" name="Text Placeholder 3"/>
          <p:cNvSpPr>
            <a:spLocks noGrp="1"/>
          </p:cNvSpPr>
          <p:nvPr>
            <p:ph type="body" sz="quarter" idx="12"/>
          </p:nvPr>
        </p:nvSpPr>
        <p:spPr>
          <a:xfrm>
            <a:off x="64031" y="6326188"/>
            <a:ext cx="4435397" cy="393700"/>
          </a:xfrm>
        </p:spPr>
        <p:txBody>
          <a:bodyPr/>
          <a:lstStyle/>
          <a:p>
            <a:r>
              <a:rPr lang="en-US" dirty="0">
                <a:solidFill>
                  <a:schemeClr val="bg1"/>
                </a:solidFill>
                <a:latin typeface="Univers LT Std 57 Cn" charset="0"/>
                <a:cs typeface="Univers LT Std 57 Cn" charset="0"/>
              </a:rPr>
              <a:t>Hospital Elder Life Program (HELP)</a:t>
            </a:r>
          </a:p>
          <a:p>
            <a:endParaRPr lang="en-US" dirty="0"/>
          </a:p>
        </p:txBody>
      </p:sp>
    </p:spTree>
    <p:extLst>
      <p:ext uri="{BB962C8B-B14F-4D97-AF65-F5344CB8AC3E}">
        <p14:creationId xmlns:p14="http://schemas.microsoft.com/office/powerpoint/2010/main" val="388085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77862" y="1304693"/>
            <a:ext cx="7080250" cy="4549697"/>
          </a:xfrm>
        </p:spPr>
        <p:txBody>
          <a:bodyPr/>
          <a:lstStyle/>
          <a:p>
            <a:pPr>
              <a:defRPr/>
            </a:pPr>
            <a:r>
              <a:rPr lang="en-US" sz="2800" b="1" dirty="0"/>
              <a:t>DSM V Criteria: </a:t>
            </a:r>
          </a:p>
          <a:p>
            <a:pPr lvl="1">
              <a:defRPr/>
            </a:pPr>
            <a:r>
              <a:rPr lang="en-US" dirty="0"/>
              <a:t>A disturbance in attention and awareness</a:t>
            </a:r>
          </a:p>
          <a:p>
            <a:pPr lvl="1">
              <a:defRPr/>
            </a:pPr>
            <a:r>
              <a:rPr lang="en-US" dirty="0"/>
              <a:t>Develops over a short period of time</a:t>
            </a:r>
          </a:p>
          <a:p>
            <a:pPr lvl="1">
              <a:defRPr/>
            </a:pPr>
            <a:r>
              <a:rPr lang="en-US" dirty="0"/>
              <a:t>An additional disturbance in cognition</a:t>
            </a:r>
          </a:p>
          <a:p>
            <a:pPr lvl="1">
              <a:defRPr/>
            </a:pPr>
            <a:r>
              <a:rPr lang="en-US" dirty="0"/>
              <a:t>Disturbances are not explained by another neurocognitive disorder (pre-existing and not)</a:t>
            </a:r>
          </a:p>
          <a:p>
            <a:pPr lvl="1">
              <a:defRPr/>
            </a:pPr>
            <a:r>
              <a:rPr lang="en-US" dirty="0"/>
              <a:t>There is evidence that the disturbance is a direct physiological consequence of another medical condition</a:t>
            </a:r>
            <a:r>
              <a:rPr lang="en-US" sz="2800" dirty="0"/>
              <a:t>.</a:t>
            </a:r>
          </a:p>
          <a:p>
            <a:pPr lvl="2">
              <a:defRPr/>
            </a:pPr>
            <a:r>
              <a:rPr lang="en-US" dirty="0"/>
              <a:t>Systematic Response</a:t>
            </a:r>
          </a:p>
          <a:p>
            <a:pPr eaLnBrk="1" hangingPunct="1">
              <a:lnSpc>
                <a:spcPct val="90000"/>
              </a:lnSpc>
              <a:defRPr/>
            </a:pPr>
            <a:endParaRPr lang="en-US" dirty="0"/>
          </a:p>
          <a:p>
            <a:endParaRPr lang="en-US" dirty="0"/>
          </a:p>
        </p:txBody>
      </p:sp>
      <p:sp>
        <p:nvSpPr>
          <p:cNvPr id="3" name="Text Placeholder 2"/>
          <p:cNvSpPr>
            <a:spLocks noGrp="1"/>
          </p:cNvSpPr>
          <p:nvPr>
            <p:ph type="body" sz="quarter" idx="11"/>
          </p:nvPr>
        </p:nvSpPr>
        <p:spPr/>
        <p:txBody>
          <a:bodyPr/>
          <a:lstStyle/>
          <a:p>
            <a:r>
              <a:rPr lang="en-US" sz="3600" dirty="0" smtClean="0"/>
              <a:t>Delirium </a:t>
            </a:r>
            <a:r>
              <a:rPr lang="en-US" sz="3600" dirty="0"/>
              <a:t>d</a:t>
            </a:r>
            <a:r>
              <a:rPr lang="en-US" sz="3600" dirty="0" smtClean="0"/>
              <a:t>efined</a:t>
            </a:r>
            <a:endParaRPr lang="en-US" sz="3600" dirty="0"/>
          </a:p>
        </p:txBody>
      </p:sp>
      <p:sp>
        <p:nvSpPr>
          <p:cNvPr id="4" name="Text Placeholder 3"/>
          <p:cNvSpPr>
            <a:spLocks noGrp="1"/>
          </p:cNvSpPr>
          <p:nvPr>
            <p:ph type="body" sz="quarter" idx="12"/>
          </p:nvPr>
        </p:nvSpPr>
        <p:spPr>
          <a:xfrm>
            <a:off x="64032" y="6326188"/>
            <a:ext cx="4290254" cy="393700"/>
          </a:xfrm>
        </p:spPr>
        <p:txBody>
          <a:bodyPr/>
          <a:lstStyle/>
          <a:p>
            <a:r>
              <a:rPr lang="en-US" dirty="0">
                <a:solidFill>
                  <a:schemeClr val="bg1"/>
                </a:solidFill>
                <a:latin typeface="Univers LT Std 57 Cn" charset="0"/>
                <a:cs typeface="Univers LT Std 57 Cn" charset="0"/>
              </a:rPr>
              <a:t>Hospital Elder Life Program (HELP)</a:t>
            </a:r>
          </a:p>
          <a:p>
            <a:endParaRPr lang="en-US" dirty="0"/>
          </a:p>
        </p:txBody>
      </p:sp>
    </p:spTree>
    <p:extLst>
      <p:ext uri="{BB962C8B-B14F-4D97-AF65-F5344CB8AC3E}">
        <p14:creationId xmlns:p14="http://schemas.microsoft.com/office/powerpoint/2010/main" val="3621664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77862" y="1430866"/>
            <a:ext cx="7080250" cy="3895876"/>
          </a:xfrm>
        </p:spPr>
        <p:txBody>
          <a:bodyPr/>
          <a:lstStyle/>
          <a:p>
            <a:pPr eaLnBrk="1" hangingPunct="1">
              <a:lnSpc>
                <a:spcPct val="80000"/>
              </a:lnSpc>
              <a:buFont typeface="Wingdings" panose="05000000000000000000" pitchFamily="2" charset="2"/>
              <a:buNone/>
              <a:defRPr/>
            </a:pPr>
            <a:r>
              <a:rPr lang="en-US" sz="2800" kern="0" dirty="0"/>
              <a:t>Of </a:t>
            </a:r>
            <a:r>
              <a:rPr lang="en-US" sz="2800" i="1" kern="0" dirty="0"/>
              <a:t>older</a:t>
            </a:r>
            <a:r>
              <a:rPr lang="en-US" sz="2800" kern="0" dirty="0"/>
              <a:t> in-patients, 60% will develop delirium</a:t>
            </a:r>
          </a:p>
          <a:p>
            <a:pPr eaLnBrk="1" hangingPunct="1">
              <a:lnSpc>
                <a:spcPct val="80000"/>
              </a:lnSpc>
              <a:buFont typeface="Wingdings" panose="05000000000000000000" pitchFamily="2" charset="2"/>
              <a:buNone/>
              <a:defRPr/>
            </a:pPr>
            <a:endParaRPr lang="en-US" sz="1050" kern="0" dirty="0"/>
          </a:p>
          <a:p>
            <a:pPr lvl="1" eaLnBrk="1" hangingPunct="1">
              <a:lnSpc>
                <a:spcPct val="80000"/>
              </a:lnSpc>
              <a:defRPr/>
            </a:pPr>
            <a:r>
              <a:rPr lang="en-US" sz="2800" kern="0" dirty="0"/>
              <a:t> Associated with poor outcomes</a:t>
            </a:r>
          </a:p>
          <a:p>
            <a:pPr lvl="2" eaLnBrk="1" hangingPunct="1">
              <a:lnSpc>
                <a:spcPct val="80000"/>
              </a:lnSpc>
              <a:defRPr/>
            </a:pPr>
            <a:r>
              <a:rPr lang="en-US" sz="2800" kern="0" dirty="0"/>
              <a:t>increased morbidity</a:t>
            </a:r>
          </a:p>
          <a:p>
            <a:pPr lvl="2" eaLnBrk="1" hangingPunct="1">
              <a:lnSpc>
                <a:spcPct val="80000"/>
              </a:lnSpc>
              <a:defRPr/>
            </a:pPr>
            <a:r>
              <a:rPr lang="en-US" sz="2800" kern="0" dirty="0"/>
              <a:t>mortality </a:t>
            </a:r>
          </a:p>
          <a:p>
            <a:pPr lvl="2" eaLnBrk="1" hangingPunct="1">
              <a:lnSpc>
                <a:spcPct val="80000"/>
              </a:lnSpc>
              <a:defRPr/>
            </a:pPr>
            <a:r>
              <a:rPr lang="en-US" sz="2800" kern="0" dirty="0"/>
              <a:t>prolonged LOS</a:t>
            </a:r>
          </a:p>
          <a:p>
            <a:pPr lvl="2" eaLnBrk="1" hangingPunct="1">
              <a:lnSpc>
                <a:spcPct val="80000"/>
              </a:lnSpc>
              <a:defRPr/>
            </a:pPr>
            <a:r>
              <a:rPr lang="en-US" sz="2800" kern="0" dirty="0"/>
              <a:t>Institutionalization </a:t>
            </a:r>
          </a:p>
          <a:p>
            <a:pPr lvl="2" eaLnBrk="1" hangingPunct="1">
              <a:lnSpc>
                <a:spcPct val="80000"/>
              </a:lnSpc>
              <a:defRPr/>
            </a:pPr>
            <a:r>
              <a:rPr lang="en-US" sz="2800" kern="0" dirty="0"/>
              <a:t>functional decline</a:t>
            </a:r>
            <a:endParaRPr lang="en-US" sz="3600" kern="0" dirty="0"/>
          </a:p>
        </p:txBody>
      </p:sp>
      <p:sp>
        <p:nvSpPr>
          <p:cNvPr id="3" name="Text Placeholder 2"/>
          <p:cNvSpPr>
            <a:spLocks noGrp="1"/>
          </p:cNvSpPr>
          <p:nvPr>
            <p:ph type="body" sz="quarter" idx="11"/>
          </p:nvPr>
        </p:nvSpPr>
        <p:spPr/>
        <p:txBody>
          <a:bodyPr/>
          <a:lstStyle/>
          <a:p>
            <a:r>
              <a:rPr lang="en-US" sz="3600" kern="0" dirty="0"/>
              <a:t>Delirium in the Acute Care Setting</a:t>
            </a:r>
          </a:p>
          <a:p>
            <a:endParaRPr lang="en-US" sz="3600" dirty="0"/>
          </a:p>
        </p:txBody>
      </p:sp>
      <p:sp>
        <p:nvSpPr>
          <p:cNvPr id="4" name="Text Placeholder 3"/>
          <p:cNvSpPr>
            <a:spLocks noGrp="1"/>
          </p:cNvSpPr>
          <p:nvPr>
            <p:ph type="body" sz="quarter" idx="12"/>
          </p:nvPr>
        </p:nvSpPr>
        <p:spPr>
          <a:xfrm>
            <a:off x="64032" y="6326188"/>
            <a:ext cx="4406368" cy="393700"/>
          </a:xfrm>
        </p:spPr>
        <p:txBody>
          <a:bodyPr/>
          <a:lstStyle/>
          <a:p>
            <a:r>
              <a:rPr lang="en-US" dirty="0">
                <a:solidFill>
                  <a:schemeClr val="bg1"/>
                </a:solidFill>
                <a:latin typeface="Univers LT Std 57 Cn" charset="0"/>
                <a:cs typeface="Univers LT Std 57 Cn" charset="0"/>
              </a:rPr>
              <a:t>Hospital Elder Life Program (HELP)</a:t>
            </a:r>
          </a:p>
          <a:p>
            <a:endParaRPr lang="en-US" dirty="0"/>
          </a:p>
        </p:txBody>
      </p:sp>
    </p:spTree>
    <p:extLst>
      <p:ext uri="{BB962C8B-B14F-4D97-AF65-F5344CB8AC3E}">
        <p14:creationId xmlns:p14="http://schemas.microsoft.com/office/powerpoint/2010/main" val="835732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eaLnBrk="1" hangingPunct="1">
              <a:defRPr/>
            </a:pPr>
            <a:r>
              <a:rPr lang="en-US" kern="0" dirty="0"/>
              <a:t>35% of US population age 65 and </a:t>
            </a:r>
            <a:r>
              <a:rPr lang="en-US" kern="0"/>
              <a:t>older </a:t>
            </a:r>
            <a:r>
              <a:rPr lang="en-US" kern="0" smtClean="0"/>
              <a:t>are </a:t>
            </a:r>
            <a:r>
              <a:rPr lang="en-US" kern="0" dirty="0"/>
              <a:t>hospitalized, account for &gt; 40% of all inpatient days annually</a:t>
            </a:r>
          </a:p>
          <a:p>
            <a:pPr eaLnBrk="1" hangingPunct="1">
              <a:defRPr/>
            </a:pPr>
            <a:r>
              <a:rPr lang="en-US" kern="0" dirty="0" smtClean="0"/>
              <a:t>(</a:t>
            </a:r>
            <a:r>
              <a:rPr lang="en-US" kern="0" dirty="0"/>
              <a:t>assuming a delirium rate of 20%)</a:t>
            </a:r>
          </a:p>
          <a:p>
            <a:pPr lvl="1" eaLnBrk="1" hangingPunct="1">
              <a:defRPr/>
            </a:pPr>
            <a:r>
              <a:rPr lang="en-US" sz="2000" kern="0" dirty="0"/>
              <a:t>7% of all persons </a:t>
            </a:r>
            <a:r>
              <a:rPr lang="en-US" sz="2000" u="sng" kern="0" dirty="0"/>
              <a:t>&gt;</a:t>
            </a:r>
            <a:r>
              <a:rPr lang="en-US" sz="2000" kern="0" dirty="0"/>
              <a:t> 65 years will develop delirium annually</a:t>
            </a:r>
          </a:p>
          <a:p>
            <a:pPr lvl="1" eaLnBrk="1" hangingPunct="1">
              <a:defRPr/>
            </a:pPr>
            <a:r>
              <a:rPr lang="en-US" sz="2000" kern="0" dirty="0"/>
              <a:t>delirium will complicate hospital stay for &gt; 2.2 mil persons involving &gt; 17.5 mil </a:t>
            </a:r>
            <a:r>
              <a:rPr lang="en-US" sz="2000" kern="0" dirty="0" err="1"/>
              <a:t>inpt</a:t>
            </a:r>
            <a:r>
              <a:rPr lang="en-US" sz="2000" kern="0" dirty="0"/>
              <a:t> days</a:t>
            </a:r>
          </a:p>
          <a:p>
            <a:pPr eaLnBrk="1" hangingPunct="1">
              <a:defRPr/>
            </a:pPr>
            <a:r>
              <a:rPr lang="en-US" kern="0" dirty="0"/>
              <a:t>estimated costs &gt; $8 billion /</a:t>
            </a:r>
            <a:r>
              <a:rPr lang="en-US" kern="0" dirty="0" err="1"/>
              <a:t>yr</a:t>
            </a:r>
            <a:r>
              <a:rPr lang="en-US" kern="0" dirty="0"/>
              <a:t> - hospital costs only (not including pt cost)</a:t>
            </a:r>
          </a:p>
          <a:p>
            <a:endParaRPr lang="en-US" sz="2000" dirty="0"/>
          </a:p>
        </p:txBody>
      </p:sp>
      <p:sp>
        <p:nvSpPr>
          <p:cNvPr id="3" name="Text Placeholder 2"/>
          <p:cNvSpPr>
            <a:spLocks noGrp="1"/>
          </p:cNvSpPr>
          <p:nvPr>
            <p:ph type="body" sz="quarter" idx="11"/>
          </p:nvPr>
        </p:nvSpPr>
        <p:spPr/>
        <p:txBody>
          <a:bodyPr/>
          <a:lstStyle/>
          <a:p>
            <a:r>
              <a:rPr lang="en-US" sz="3600" dirty="0" smtClean="0"/>
              <a:t>Current impact of delirium</a:t>
            </a:r>
            <a:endParaRPr lang="en-US" sz="3600" dirty="0"/>
          </a:p>
          <a:p>
            <a:endParaRPr lang="en-US" dirty="0"/>
          </a:p>
        </p:txBody>
      </p:sp>
      <p:sp>
        <p:nvSpPr>
          <p:cNvPr id="4" name="Text Placeholder 3"/>
          <p:cNvSpPr>
            <a:spLocks noGrp="1"/>
          </p:cNvSpPr>
          <p:nvPr>
            <p:ph type="body" sz="quarter" idx="12"/>
          </p:nvPr>
        </p:nvSpPr>
        <p:spPr>
          <a:xfrm>
            <a:off x="64031" y="6326188"/>
            <a:ext cx="4028997" cy="393700"/>
          </a:xfrm>
        </p:spPr>
        <p:txBody>
          <a:bodyPr/>
          <a:lstStyle/>
          <a:p>
            <a:r>
              <a:rPr lang="en-US" dirty="0">
                <a:solidFill>
                  <a:schemeClr val="bg1"/>
                </a:solidFill>
                <a:latin typeface="Univers LT Std 57 Cn" charset="0"/>
                <a:cs typeface="Univers LT Std 57 Cn" charset="0"/>
              </a:rPr>
              <a:t>Hospital Elder Life Program (HELP)</a:t>
            </a:r>
          </a:p>
          <a:p>
            <a:endParaRPr lang="en-US" dirty="0"/>
          </a:p>
        </p:txBody>
      </p:sp>
    </p:spTree>
    <p:extLst>
      <p:ext uri="{BB962C8B-B14F-4D97-AF65-F5344CB8AC3E}">
        <p14:creationId xmlns:p14="http://schemas.microsoft.com/office/powerpoint/2010/main" val="4224945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eaLnBrk="1" hangingPunct="1">
              <a:defRPr/>
            </a:pPr>
            <a:r>
              <a:rPr lang="en-US" dirty="0" smtClean="0"/>
              <a:t>Demonstrate </a:t>
            </a:r>
            <a:r>
              <a:rPr lang="en-US" dirty="0"/>
              <a:t>features of restlessness, </a:t>
            </a:r>
            <a:r>
              <a:rPr lang="en-US" dirty="0" smtClean="0"/>
              <a:t>agitation, hyper </a:t>
            </a:r>
            <a:r>
              <a:rPr lang="en-US" dirty="0"/>
              <a:t>vigilance and often experience hallucinations and delusions</a:t>
            </a:r>
            <a:r>
              <a:rPr lang="en-US" dirty="0" smtClean="0"/>
              <a:t>. May begin pulling </a:t>
            </a:r>
            <a:r>
              <a:rPr lang="en-US" dirty="0"/>
              <a:t>catheters or tubes, hitting, biting, and emotional </a:t>
            </a:r>
            <a:r>
              <a:rPr lang="en-US" dirty="0" smtClean="0"/>
              <a:t>changes. </a:t>
            </a:r>
          </a:p>
          <a:p>
            <a:pPr eaLnBrk="1" hangingPunct="1">
              <a:defRPr/>
            </a:pPr>
            <a:r>
              <a:rPr lang="en-US" b="1" kern="0" dirty="0" smtClean="0"/>
              <a:t>Characteristics</a:t>
            </a:r>
            <a:r>
              <a:rPr lang="en-US" kern="0" dirty="0" smtClean="0"/>
              <a:t> </a:t>
            </a:r>
          </a:p>
          <a:p>
            <a:pPr lvl="1" eaLnBrk="1" hangingPunct="1">
              <a:defRPr/>
            </a:pPr>
            <a:r>
              <a:rPr lang="en-US" sz="2000" kern="0" dirty="0"/>
              <a:t>Increased psychomotor activity.</a:t>
            </a:r>
          </a:p>
          <a:p>
            <a:pPr lvl="1" eaLnBrk="1" hangingPunct="1">
              <a:defRPr/>
            </a:pPr>
            <a:r>
              <a:rPr lang="en-US" sz="2000" kern="0" dirty="0"/>
              <a:t>mixed fast and slow frequencies on EEG.</a:t>
            </a:r>
          </a:p>
          <a:p>
            <a:pPr lvl="1" eaLnBrk="1" hangingPunct="1">
              <a:defRPr/>
            </a:pPr>
            <a:r>
              <a:rPr lang="en-US" sz="2000" kern="0" dirty="0"/>
              <a:t>excitability, </a:t>
            </a:r>
            <a:r>
              <a:rPr lang="en-US" sz="2000" kern="0" dirty="0" smtClean="0"/>
              <a:t>hyper arousal </a:t>
            </a:r>
            <a:r>
              <a:rPr lang="en-US" sz="2000" kern="0" dirty="0"/>
              <a:t>of autonomic system.</a:t>
            </a:r>
          </a:p>
          <a:p>
            <a:pPr lvl="1" eaLnBrk="1" hangingPunct="1">
              <a:defRPr/>
            </a:pPr>
            <a:r>
              <a:rPr lang="en-US" sz="2000" kern="0" dirty="0"/>
              <a:t>agitated, </a:t>
            </a:r>
            <a:r>
              <a:rPr lang="en-US" sz="2000" kern="0" dirty="0" smtClean="0"/>
              <a:t>belligerent, </a:t>
            </a:r>
            <a:r>
              <a:rPr lang="en-US" sz="2000" kern="0" dirty="0"/>
              <a:t>restless.</a:t>
            </a:r>
          </a:p>
          <a:p>
            <a:pPr lvl="1" eaLnBrk="1" hangingPunct="1">
              <a:defRPr/>
            </a:pPr>
            <a:r>
              <a:rPr lang="en-US" sz="2000" kern="0" dirty="0"/>
              <a:t>pressured speech, loud.</a:t>
            </a:r>
          </a:p>
          <a:p>
            <a:pPr lvl="1" eaLnBrk="1" hangingPunct="1">
              <a:defRPr/>
            </a:pPr>
            <a:r>
              <a:rPr lang="en-US" sz="2000" kern="0" dirty="0"/>
              <a:t>Psychotic tendencies.</a:t>
            </a:r>
          </a:p>
          <a:p>
            <a:pPr eaLnBrk="1" hangingPunct="1">
              <a:defRPr/>
            </a:pPr>
            <a:endParaRPr lang="en-US" kern="0" dirty="0"/>
          </a:p>
          <a:p>
            <a:endParaRPr lang="en-US" dirty="0"/>
          </a:p>
        </p:txBody>
      </p:sp>
      <p:sp>
        <p:nvSpPr>
          <p:cNvPr id="3" name="Text Placeholder 2"/>
          <p:cNvSpPr>
            <a:spLocks noGrp="1"/>
          </p:cNvSpPr>
          <p:nvPr>
            <p:ph type="body" sz="quarter" idx="11"/>
          </p:nvPr>
        </p:nvSpPr>
        <p:spPr/>
        <p:txBody>
          <a:bodyPr/>
          <a:lstStyle/>
          <a:p>
            <a:r>
              <a:rPr lang="en-US" sz="3600" dirty="0" smtClean="0"/>
              <a:t>Hyperactive </a:t>
            </a:r>
            <a:r>
              <a:rPr lang="en-US" sz="3600" dirty="0"/>
              <a:t>delirium</a:t>
            </a:r>
          </a:p>
          <a:p>
            <a:endParaRPr lang="en-US" sz="3600" dirty="0"/>
          </a:p>
        </p:txBody>
      </p:sp>
      <p:sp>
        <p:nvSpPr>
          <p:cNvPr id="4" name="Text Placeholder 3"/>
          <p:cNvSpPr>
            <a:spLocks noGrp="1"/>
          </p:cNvSpPr>
          <p:nvPr>
            <p:ph type="body" sz="quarter" idx="12"/>
          </p:nvPr>
        </p:nvSpPr>
        <p:spPr>
          <a:xfrm>
            <a:off x="64031" y="6326188"/>
            <a:ext cx="4232197" cy="393700"/>
          </a:xfrm>
        </p:spPr>
        <p:txBody>
          <a:bodyPr/>
          <a:lstStyle/>
          <a:p>
            <a:r>
              <a:rPr lang="en-US" dirty="0">
                <a:solidFill>
                  <a:schemeClr val="bg1"/>
                </a:solidFill>
                <a:latin typeface="Univers LT Std 57 Cn" charset="0"/>
                <a:cs typeface="Univers LT Std 57 Cn" charset="0"/>
              </a:rPr>
              <a:t>Hospital Elder Life Program (HELP)</a:t>
            </a:r>
          </a:p>
          <a:p>
            <a:endParaRPr lang="en-US" dirty="0"/>
          </a:p>
        </p:txBody>
      </p:sp>
    </p:spTree>
    <p:extLst>
      <p:ext uri="{BB962C8B-B14F-4D97-AF65-F5344CB8AC3E}">
        <p14:creationId xmlns:p14="http://schemas.microsoft.com/office/powerpoint/2010/main" val="3505966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1808</Words>
  <Application>Microsoft Office PowerPoint</Application>
  <PresentationFormat>On-screen Show (4:3)</PresentationFormat>
  <Paragraphs>307</Paragraphs>
  <Slides>39</Slides>
  <Notes>37</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ＭＳ Ｐゴシック</vt:lpstr>
      <vt:lpstr>Arial</vt:lpstr>
      <vt:lpstr>Calibri</vt:lpstr>
      <vt:lpstr>Georgia</vt:lpstr>
      <vt:lpstr>Tahoma</vt:lpstr>
      <vt:lpstr>Times New Roman</vt:lpstr>
      <vt:lpstr>Univers LT Std 57 Cn</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2017-01-09T15:47:55Z</dcterms:created>
  <dcterms:modified xsi:type="dcterms:W3CDTF">2017-03-20T22:49:21Z</dcterms:modified>
</cp:coreProperties>
</file>