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2" r:id="rId2"/>
    <p:sldId id="273" r:id="rId3"/>
    <p:sldId id="274" r:id="rId4"/>
    <p:sldId id="275" r:id="rId5"/>
    <p:sldId id="276" r:id="rId6"/>
    <p:sldId id="277" r:id="rId7"/>
    <p:sldId id="278"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B5A7EE-4F59-4DEB-9E40-1EC89D535A6B}" type="datetimeFigureOut">
              <a:rPr lang="en-US" smtClean="0"/>
              <a:t>7/15/2021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76F9C-8CEC-4F6B-936E-713E55C00094}" type="slidenum">
              <a:rPr lang="en-US" smtClean="0"/>
              <a:t>‹#›</a:t>
            </a:fld>
            <a:endParaRPr lang="en-US"/>
          </a:p>
        </p:txBody>
      </p:sp>
    </p:spTree>
    <p:extLst>
      <p:ext uri="{BB962C8B-B14F-4D97-AF65-F5344CB8AC3E}">
        <p14:creationId xmlns:p14="http://schemas.microsoft.com/office/powerpoint/2010/main" val="64522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6344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sz="1500"/>
              <a:t>Are you involved in other professional organizations - on state level, regional, national ; involved with your  hospital on committee’s; brief information about your facility, program, auxiliary if you have one.</a:t>
            </a:r>
            <a:endParaRPr sz="1500"/>
          </a:p>
          <a:p>
            <a:pPr marL="0" lvl="0" indent="0" algn="l" rtl="0">
              <a:lnSpc>
                <a:spcPct val="100000"/>
              </a:lnSpc>
              <a:spcBef>
                <a:spcPts val="0"/>
              </a:spcBef>
              <a:spcAft>
                <a:spcPts val="0"/>
              </a:spcAft>
              <a:buSzPts val="1100"/>
              <a:buNone/>
            </a:pPr>
            <a:r>
              <a:rPr lang="en-US" sz="1500"/>
              <a:t>If taking the test on line you must have a proctor. Typically someone from your education department may be willing to do this.</a:t>
            </a:r>
            <a:endParaRPr sz="1500"/>
          </a:p>
        </p:txBody>
      </p:sp>
      <p:sp>
        <p:nvSpPr>
          <p:cNvPr id="156" name="Google Shape;156;p1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00434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sz="1700"/>
              <a:t>We ask for a letter of recommendation from your direct supervisor and a letter of recommendation from an organization that you have worked with recently</a:t>
            </a:r>
            <a:endParaRPr sz="1700"/>
          </a:p>
        </p:txBody>
      </p:sp>
      <p:sp>
        <p:nvSpPr>
          <p:cNvPr id="164" name="Google Shape;164;p1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22198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2: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sz="1800"/>
              <a:t>There is a check list but to give you an idea of documents you’ll submit</a:t>
            </a:r>
            <a:endParaRPr sz="1800"/>
          </a:p>
        </p:txBody>
      </p:sp>
      <p:sp>
        <p:nvSpPr>
          <p:cNvPr id="172" name="Google Shape;172;p1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71792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3: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sz="1900"/>
              <a:t>Kelly takes over here</a:t>
            </a:r>
            <a:endParaRPr sz="1900"/>
          </a:p>
        </p:txBody>
      </p:sp>
      <p:sp>
        <p:nvSpPr>
          <p:cNvPr id="180" name="Google Shape;180;p1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3336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188" name="Google Shape;188;p1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34437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5: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196" name="Google Shape;196;p1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50904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6: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204" name="Google Shape;204;p1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90610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212" name="Google Shape;212;p1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28160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8: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220" name="Google Shape;220;p18: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91898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229" name="Google Shape;229;p1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703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sz="1600"/>
              <a:t>In 1993 when Southeastern Hospital Conference closed, there was a small group of folks that felt their work was not over and that an organization just for volunteer managers in healthcare was still needed and thus Southeastern Directors of Volunteers Services in Healthcare Organizations (whew) SDVSHO was born.  Began with the 13 continuous southern states but has always been inclusive and  changed our name several years ago to reflect that we have grown into a national organization </a:t>
            </a:r>
            <a:endParaRPr sz="1600"/>
          </a:p>
        </p:txBody>
      </p:sp>
      <p:sp>
        <p:nvSpPr>
          <p:cNvPr id="91" name="Google Shape;91;p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58328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0: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237" name="Google Shape;237;p2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7235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245" name="Google Shape;245;p2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40360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2: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253" name="Google Shape;253;p2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7978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Clr>
                <a:schemeClr val="dk1"/>
              </a:buClr>
              <a:buSzPts val="1100"/>
              <a:buNone/>
            </a:pPr>
            <a:r>
              <a:rPr lang="en-US" sz="1500">
                <a:solidFill>
                  <a:schemeClr val="dk1"/>
                </a:solidFill>
              </a:rPr>
              <a:t>Our purpose;</a:t>
            </a:r>
            <a:endParaRPr sz="1500">
              <a:solidFill>
                <a:schemeClr val="dk1"/>
              </a:solidFill>
            </a:endParaRPr>
          </a:p>
          <a:p>
            <a:pPr marL="0" lvl="0" indent="0" algn="l" rtl="0">
              <a:lnSpc>
                <a:spcPct val="100000"/>
              </a:lnSpc>
              <a:spcBef>
                <a:spcPts val="0"/>
              </a:spcBef>
              <a:spcAft>
                <a:spcPts val="0"/>
              </a:spcAft>
              <a:buClr>
                <a:schemeClr val="dk1"/>
              </a:buClr>
              <a:buSzPts val="1100"/>
              <a:buNone/>
            </a:pPr>
            <a:r>
              <a:rPr lang="en-US" sz="1500">
                <a:solidFill>
                  <a:schemeClr val="dk1"/>
                </a:solidFill>
              </a:rPr>
              <a:t>	Increase knowledge and skills</a:t>
            </a:r>
            <a:endParaRPr sz="1500">
              <a:solidFill>
                <a:schemeClr val="dk1"/>
              </a:solidFill>
            </a:endParaRPr>
          </a:p>
          <a:p>
            <a:pPr marL="0" lvl="0" indent="457200" algn="l" rtl="0">
              <a:lnSpc>
                <a:spcPct val="100000"/>
              </a:lnSpc>
              <a:spcBef>
                <a:spcPts val="0"/>
              </a:spcBef>
              <a:spcAft>
                <a:spcPts val="0"/>
              </a:spcAft>
              <a:buClr>
                <a:schemeClr val="dk1"/>
              </a:buClr>
              <a:buSzPts val="1100"/>
              <a:buNone/>
            </a:pPr>
            <a:r>
              <a:rPr lang="en-US" sz="1500">
                <a:solidFill>
                  <a:schemeClr val="dk1"/>
                </a:solidFill>
              </a:rPr>
              <a:t>Establish professional standards and ethics</a:t>
            </a:r>
            <a:endParaRPr sz="1500">
              <a:solidFill>
                <a:schemeClr val="dk1"/>
              </a:solidFill>
            </a:endParaRPr>
          </a:p>
          <a:p>
            <a:pPr marL="0" lvl="0" indent="457200" algn="l" rtl="0">
              <a:lnSpc>
                <a:spcPct val="100000"/>
              </a:lnSpc>
              <a:spcBef>
                <a:spcPts val="0"/>
              </a:spcBef>
              <a:spcAft>
                <a:spcPts val="0"/>
              </a:spcAft>
              <a:buClr>
                <a:schemeClr val="dk1"/>
              </a:buClr>
              <a:buSzPts val="1100"/>
              <a:buNone/>
            </a:pPr>
            <a:r>
              <a:rPr lang="en-US" sz="1500">
                <a:solidFill>
                  <a:schemeClr val="dk1"/>
                </a:solidFill>
              </a:rPr>
              <a:t>Support one another and help each other - you’re not alone</a:t>
            </a:r>
            <a:endParaRPr sz="1500">
              <a:solidFill>
                <a:schemeClr val="dk1"/>
              </a:solidFill>
            </a:endParaRPr>
          </a:p>
          <a:p>
            <a:pPr marL="0" lvl="0" indent="457200" algn="l" rtl="0">
              <a:lnSpc>
                <a:spcPct val="100000"/>
              </a:lnSpc>
              <a:spcBef>
                <a:spcPts val="0"/>
              </a:spcBef>
              <a:spcAft>
                <a:spcPts val="0"/>
              </a:spcAft>
              <a:buClr>
                <a:schemeClr val="dk1"/>
              </a:buClr>
              <a:buSzPts val="1100"/>
              <a:buNone/>
            </a:pPr>
            <a:r>
              <a:rPr lang="en-US" sz="1500">
                <a:solidFill>
                  <a:schemeClr val="dk1"/>
                </a:solidFill>
              </a:rPr>
              <a:t>Attract new and retain current leaders in the field of volunteer services management</a:t>
            </a:r>
            <a:endParaRPr sz="1500">
              <a:solidFill>
                <a:schemeClr val="dk1"/>
              </a:solidFill>
            </a:endParaRPr>
          </a:p>
          <a:p>
            <a:pPr marL="0" lvl="0" indent="457200" algn="l" rtl="0">
              <a:lnSpc>
                <a:spcPct val="100000"/>
              </a:lnSpc>
              <a:spcBef>
                <a:spcPts val="0"/>
              </a:spcBef>
              <a:spcAft>
                <a:spcPts val="0"/>
              </a:spcAft>
              <a:buClr>
                <a:schemeClr val="dk1"/>
              </a:buClr>
              <a:buSzPts val="1100"/>
              <a:buNone/>
            </a:pPr>
            <a:r>
              <a:rPr lang="en-US" sz="1500">
                <a:solidFill>
                  <a:schemeClr val="dk1"/>
                </a:solidFill>
              </a:rPr>
              <a:t>Promote Volunteer Services as an integral part of your healthcare team</a:t>
            </a:r>
            <a:endParaRPr sz="1500">
              <a:solidFill>
                <a:schemeClr val="dk1"/>
              </a:solidFill>
            </a:endParaRPr>
          </a:p>
          <a:p>
            <a:pPr marL="0" lvl="0" indent="0" algn="l" rtl="0">
              <a:lnSpc>
                <a:spcPct val="100000"/>
              </a:lnSpc>
              <a:spcBef>
                <a:spcPts val="0"/>
              </a:spcBef>
              <a:spcAft>
                <a:spcPts val="0"/>
              </a:spcAft>
              <a:buClr>
                <a:schemeClr val="dk1"/>
              </a:buClr>
              <a:buSzPts val="1100"/>
              <a:buNone/>
            </a:pPr>
            <a:endParaRPr sz="1500">
              <a:solidFill>
                <a:schemeClr val="dk1"/>
              </a:solidFill>
            </a:endParaRPr>
          </a:p>
          <a:p>
            <a:pPr marL="0" lvl="0" indent="0" algn="l" rtl="0">
              <a:lnSpc>
                <a:spcPct val="100000"/>
              </a:lnSpc>
              <a:spcBef>
                <a:spcPts val="0"/>
              </a:spcBef>
              <a:spcAft>
                <a:spcPts val="0"/>
              </a:spcAft>
              <a:buClr>
                <a:schemeClr val="dk1"/>
              </a:buClr>
              <a:buSzPts val="1100"/>
              <a:buNone/>
            </a:pPr>
            <a:r>
              <a:rPr lang="en-US" sz="1500">
                <a:solidFill>
                  <a:schemeClr val="dk1"/>
                </a:solidFill>
              </a:rPr>
              <a:t>Important to note - this is an all volunteer board and organization.  We have little overhead, (no bricks and mortar)  no salaries were paying, which is why we try to keep costs affordable.  As an organization we do have bills to pay though so membership is very important to us along with our sponsors and vendors whom we partner with</a:t>
            </a:r>
            <a:endParaRPr sz="1500">
              <a:solidFill>
                <a:schemeClr val="dk1"/>
              </a:solidFill>
            </a:endParaRPr>
          </a:p>
          <a:p>
            <a:pPr marL="0" lvl="0" indent="0" algn="l" rtl="0">
              <a:lnSpc>
                <a:spcPct val="100000"/>
              </a:lnSpc>
              <a:spcBef>
                <a:spcPts val="0"/>
              </a:spcBef>
              <a:spcAft>
                <a:spcPts val="0"/>
              </a:spcAft>
              <a:buSzPts val="1100"/>
              <a:buNone/>
            </a:pPr>
            <a:endParaRPr/>
          </a:p>
        </p:txBody>
      </p:sp>
      <p:sp>
        <p:nvSpPr>
          <p:cNvPr id="99" name="Google Shape;99;p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53918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sz="1500"/>
              <a:t>To give credibility to our profession SHVL developed a certification.</a:t>
            </a:r>
            <a:endParaRPr sz="1500"/>
          </a:p>
          <a:p>
            <a:pPr marL="0" lvl="0" indent="0" algn="l" rtl="0">
              <a:lnSpc>
                <a:spcPct val="100000"/>
              </a:lnSpc>
              <a:spcBef>
                <a:spcPts val="0"/>
              </a:spcBef>
              <a:spcAft>
                <a:spcPts val="0"/>
              </a:spcAft>
              <a:buSzPts val="1100"/>
              <a:buNone/>
            </a:pPr>
            <a:r>
              <a:rPr lang="en-US" sz="1500"/>
              <a:t>Certification demonstrates your knowledge and skills; shows you have professional standards and ethics you adhere to, you are interested in bettering yourself and your program through continual learning and the CDVS designation is an outward sign that you are an expert in your field.   It’s showing what you know and helps you focus on what’s important to the structure and organization of your program.</a:t>
            </a:r>
            <a:endParaRPr sz="1500"/>
          </a:p>
        </p:txBody>
      </p:sp>
      <p:sp>
        <p:nvSpPr>
          <p:cNvPr id="107" name="Google Shape;107;p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92233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a:t>Sounds like some work so I’m sure you’re asking yourself - Why do I want to do this?</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US" sz="1600"/>
              <a:t>Forces you to look at what you probably already have or may need to establish;  is this the program I want to manage?  How can I make it better. It’s a  cycle of learning - what do I have; what am I missing and how can I improve?</a:t>
            </a:r>
            <a:endParaRPr sz="1600"/>
          </a:p>
        </p:txBody>
      </p:sp>
      <p:sp>
        <p:nvSpPr>
          <p:cNvPr id="115" name="Google Shape;115;p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07360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sz="1800">
              <a:solidFill>
                <a:schemeClr val="dk1"/>
              </a:solidFill>
            </a:endParaRPr>
          </a:p>
          <a:p>
            <a:pPr marL="0" lvl="0" indent="0" algn="l" rtl="0">
              <a:lnSpc>
                <a:spcPct val="100000"/>
              </a:lnSpc>
              <a:spcBef>
                <a:spcPts val="0"/>
              </a:spcBef>
              <a:spcAft>
                <a:spcPts val="0"/>
              </a:spcAft>
              <a:buSzPts val="1100"/>
              <a:buNone/>
            </a:pPr>
            <a:r>
              <a:rPr lang="en-US" sz="1800">
                <a:solidFill>
                  <a:schemeClr val="dk1"/>
                </a:solidFill>
              </a:rPr>
              <a:t>If you’re CAVS certified you worked hard for that designation and SHVL recognizes that.</a:t>
            </a:r>
            <a:endParaRPr sz="1800">
              <a:solidFill>
                <a:schemeClr val="dk1"/>
              </a:solidFill>
            </a:endParaRPr>
          </a:p>
          <a:p>
            <a:pPr marL="0" lvl="0" indent="0" algn="l" rtl="0">
              <a:lnSpc>
                <a:spcPct val="100000"/>
              </a:lnSpc>
              <a:spcBef>
                <a:spcPts val="0"/>
              </a:spcBef>
              <a:spcAft>
                <a:spcPts val="0"/>
              </a:spcAft>
              <a:buSzPts val="1100"/>
              <a:buNone/>
            </a:pPr>
            <a:r>
              <a:rPr lang="en-US" sz="1800">
                <a:solidFill>
                  <a:schemeClr val="dk1"/>
                </a:solidFill>
              </a:rPr>
              <a:t>I’m also CAVS certified so I would join SHVL, then scan and send a copy of my certification to Lynnis Hornsby, Certification Chair and she will in turn send you a SHVL pin and Certification and enter your information in our records.  Then 2-3 months before your certification expires, we’ll notify you that its time to renew.</a:t>
            </a:r>
            <a:endParaRPr sz="1800">
              <a:solidFill>
                <a:schemeClr val="dk1"/>
              </a:solidFill>
            </a:endParaRPr>
          </a:p>
          <a:p>
            <a:pPr marL="0" lvl="0" indent="0" algn="l" rtl="0">
              <a:lnSpc>
                <a:spcPct val="100000"/>
              </a:lnSpc>
              <a:spcBef>
                <a:spcPts val="0"/>
              </a:spcBef>
              <a:spcAft>
                <a:spcPts val="0"/>
              </a:spcAft>
              <a:buSzPts val="1100"/>
              <a:buNone/>
            </a:pPr>
            <a:endParaRPr sz="1800">
              <a:solidFill>
                <a:schemeClr val="dk1"/>
              </a:solidFill>
            </a:endParaRPr>
          </a:p>
          <a:p>
            <a:pPr marL="0" lvl="0" indent="0" algn="l" rtl="0">
              <a:lnSpc>
                <a:spcPct val="100000"/>
              </a:lnSpc>
              <a:spcBef>
                <a:spcPts val="0"/>
              </a:spcBef>
              <a:spcAft>
                <a:spcPts val="0"/>
              </a:spcAft>
              <a:buSzPts val="1100"/>
              <a:buNone/>
            </a:pPr>
            <a:r>
              <a:rPr lang="en-US" sz="1800">
                <a:solidFill>
                  <a:schemeClr val="dk1"/>
                </a:solidFill>
              </a:rPr>
              <a:t>Currently 51 members CDVS certified and 30 are CAVS - so exclusive group!  Some duplication as a few hold both certifications</a:t>
            </a:r>
            <a:endParaRPr sz="1800">
              <a:solidFill>
                <a:schemeClr val="dk1"/>
              </a:solidFill>
            </a:endParaRPr>
          </a:p>
          <a:p>
            <a:pPr marL="0" lvl="0" indent="0" algn="l" rtl="0">
              <a:lnSpc>
                <a:spcPct val="100000"/>
              </a:lnSpc>
              <a:spcBef>
                <a:spcPts val="0"/>
              </a:spcBef>
              <a:spcAft>
                <a:spcPts val="0"/>
              </a:spcAft>
              <a:buClr>
                <a:schemeClr val="dk1"/>
              </a:buClr>
              <a:buSzPts val="1100"/>
              <a:buNone/>
            </a:pPr>
            <a:r>
              <a:rPr lang="en-US" sz="1800">
                <a:solidFill>
                  <a:schemeClr val="dk1"/>
                </a:solidFill>
              </a:rPr>
              <a:t>Your worth the investment.</a:t>
            </a:r>
            <a:endParaRPr sz="1800">
              <a:solidFill>
                <a:schemeClr val="dk1"/>
              </a:solidFill>
            </a:endParaRPr>
          </a:p>
        </p:txBody>
      </p:sp>
      <p:sp>
        <p:nvSpPr>
          <p:cNvPr id="124" name="Google Shape;124;p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6103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132" name="Google Shape;132;p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99088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8: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sz="1700"/>
              <a:t>Some accommodations due to 2020 and Covid and some folks not working in their field but still within the hospital.</a:t>
            </a:r>
            <a:r>
              <a:rPr lang="en-US"/>
              <a:t>  </a:t>
            </a:r>
            <a:endParaRPr/>
          </a:p>
        </p:txBody>
      </p:sp>
      <p:sp>
        <p:nvSpPr>
          <p:cNvPr id="140" name="Google Shape;140;p8: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07797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r>
              <a:rPr lang="en-US" sz="1600"/>
              <a:t>You can apply and pay on line; documentation can be scanned and emailed.</a:t>
            </a:r>
            <a:endParaRPr sz="1600"/>
          </a:p>
        </p:txBody>
      </p:sp>
      <p:sp>
        <p:nvSpPr>
          <p:cNvPr id="148" name="Google Shape;148;p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57909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11540B-6542-4EBA-A18B-A2FB9B7CBD6E}"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321296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1540B-6542-4EBA-A18B-A2FB9B7CBD6E}"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1226334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1540B-6542-4EBA-A18B-A2FB9B7CBD6E}"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307787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1540B-6542-4EBA-A18B-A2FB9B7CBD6E}"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412180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11540B-6542-4EBA-A18B-A2FB9B7CBD6E}"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1881304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11540B-6542-4EBA-A18B-A2FB9B7CBD6E}" type="datetimeFigureOut">
              <a:rPr lang="en-US" smtClean="0"/>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56564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11540B-6542-4EBA-A18B-A2FB9B7CBD6E}" type="datetimeFigureOut">
              <a:rPr lang="en-US" smtClean="0"/>
              <a:t>7/15/2021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215606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11540B-6542-4EBA-A18B-A2FB9B7CBD6E}" type="datetimeFigureOut">
              <a:rPr lang="en-US" smtClean="0"/>
              <a:t>7/15/2021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122271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1540B-6542-4EBA-A18B-A2FB9B7CBD6E}" type="datetimeFigureOut">
              <a:rPr lang="en-US" smtClean="0"/>
              <a:t>7/15/2021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118302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1540B-6542-4EBA-A18B-A2FB9B7CBD6E}" type="datetimeFigureOut">
              <a:rPr lang="en-US" smtClean="0"/>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289774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1540B-6542-4EBA-A18B-A2FB9B7CBD6E}" type="datetimeFigureOut">
              <a:rPr lang="en-US" smtClean="0"/>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3FB7F-4284-472A-B79D-572D4A60B43F}" type="slidenum">
              <a:rPr lang="en-US" smtClean="0"/>
              <a:t>‹#›</a:t>
            </a:fld>
            <a:endParaRPr lang="en-US"/>
          </a:p>
        </p:txBody>
      </p:sp>
    </p:spTree>
    <p:extLst>
      <p:ext uri="{BB962C8B-B14F-4D97-AF65-F5344CB8AC3E}">
        <p14:creationId xmlns:p14="http://schemas.microsoft.com/office/powerpoint/2010/main" val="137869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1540B-6542-4EBA-A18B-A2FB9B7CBD6E}" type="datetimeFigureOut">
              <a:rPr lang="en-US" smtClean="0"/>
              <a:t>7/15/2021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3FB7F-4284-472A-B79D-572D4A60B43F}" type="slidenum">
              <a:rPr lang="en-US" smtClean="0"/>
              <a:t>‹#›</a:t>
            </a:fld>
            <a:endParaRPr lang="en-US"/>
          </a:p>
        </p:txBody>
      </p:sp>
    </p:spTree>
    <p:extLst>
      <p:ext uri="{BB962C8B-B14F-4D97-AF65-F5344CB8AC3E}">
        <p14:creationId xmlns:p14="http://schemas.microsoft.com/office/powerpoint/2010/main" val="285907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www.shvlonline.org/" TargetMode="Externa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shvlonline.org/"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85" name="Google Shape;85;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pic>
        <p:nvPicPr>
          <p:cNvPr id="86" name="Google Shape;86;p1" descr="A close up of a logo&#10;&#10;Description automatically generated"/>
          <p:cNvPicPr preferRelativeResize="0"/>
          <p:nvPr/>
        </p:nvPicPr>
        <p:blipFill rotWithShape="1">
          <a:blip r:embed="rId3">
            <a:alphaModFix/>
          </a:blip>
          <a:srcRect r="-1"/>
          <a:stretch/>
        </p:blipFill>
        <p:spPr>
          <a:xfrm>
            <a:off x="-81338" y="10"/>
            <a:ext cx="12191979" cy="6857990"/>
          </a:xfrm>
          <a:prstGeom prst="rect">
            <a:avLst/>
          </a:prstGeom>
          <a:noFill/>
          <a:ln w="9525" cap="flat" cmpd="sng">
            <a:solidFill>
              <a:srgbClr val="4A8042"/>
            </a:solidFill>
            <a:prstDash val="solid"/>
            <a:round/>
            <a:headEnd type="none" w="sm" len="sm"/>
            <a:tailEnd type="none" w="sm" len="sm"/>
          </a:ln>
        </p:spPr>
      </p:pic>
      <p:sp>
        <p:nvSpPr>
          <p:cNvPr id="87" name="Google Shape;87;p1"/>
          <p:cNvSpPr/>
          <p:nvPr/>
        </p:nvSpPr>
        <p:spPr>
          <a:xfrm>
            <a:off x="378372" y="365125"/>
            <a:ext cx="5486399" cy="63825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r>
              <a:rPr lang="en-US" sz="4400" b="1" i="0" u="none" strike="noStrike" cap="none" dirty="0">
                <a:solidFill>
                  <a:schemeClr val="dk1"/>
                </a:solidFill>
                <a:latin typeface="Calibri"/>
                <a:ea typeface="Calibri"/>
                <a:cs typeface="Calibri"/>
                <a:sym typeface="Calibri"/>
              </a:rPr>
              <a:t>CERTIFICATION FROM SHVL</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Calibri"/>
                <a:ea typeface="Calibri"/>
                <a:cs typeface="Calibri"/>
                <a:sym typeface="Calibri"/>
              </a:rPr>
              <a:t>Everything you need to know about  being certified in Volunteer Administration through Society of Healthcare Volunteer Leaders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Calibri"/>
                <a:ea typeface="Calibri"/>
                <a:cs typeface="Calibri"/>
                <a:sym typeface="Calibri"/>
              </a:rPr>
              <a:t>Presented by:</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Calibri"/>
                <a:ea typeface="Calibri"/>
                <a:cs typeface="Calibri"/>
                <a:sym typeface="Calibri"/>
              </a:rPr>
              <a:t>Kelly Hedges, CDVS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Calibri"/>
                <a:ea typeface="Calibri"/>
                <a:cs typeface="Calibri"/>
                <a:sym typeface="Calibri"/>
              </a:rPr>
              <a:t>Medical University of South Carolina – Charleston, SC</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Calibri"/>
                <a:ea typeface="Calibri"/>
                <a:cs typeface="Calibri"/>
                <a:sym typeface="Calibri"/>
              </a:rPr>
              <a:t>Barb Wright, CDVS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Calibri"/>
                <a:ea typeface="Calibri"/>
                <a:cs typeface="Calibri"/>
                <a:sym typeface="Calibri"/>
              </a:rPr>
              <a:t>Tennova</a:t>
            </a:r>
            <a:r>
              <a:rPr lang="en-US" sz="1800" b="0" i="0" u="none" strike="noStrike" cap="none" dirty="0">
                <a:solidFill>
                  <a:schemeClr val="dk1"/>
                </a:solidFill>
                <a:latin typeface="Calibri"/>
                <a:ea typeface="Calibri"/>
                <a:cs typeface="Calibri"/>
                <a:sym typeface="Calibri"/>
              </a:rPr>
              <a:t> Healthcare – Knoxville, TN</a:t>
            </a:r>
            <a:endParaRPr sz="1800" b="0" i="0" u="none" strike="noStrike" cap="none" dirty="0">
              <a:solidFill>
                <a:schemeClr val="dk1"/>
              </a:solidFill>
              <a:latin typeface="Calibri"/>
              <a:ea typeface="Calibri"/>
              <a:cs typeface="Calibri"/>
              <a:sym typeface="Calibri"/>
            </a:endParaRPr>
          </a:p>
        </p:txBody>
      </p:sp>
      <p:pic>
        <p:nvPicPr>
          <p:cNvPr id="88" name="Google Shape;88;p1"/>
          <p:cNvPicPr preferRelativeResize="0"/>
          <p:nvPr/>
        </p:nvPicPr>
        <p:blipFill rotWithShape="1">
          <a:blip r:embed="rId4">
            <a:alphaModFix/>
          </a:blip>
          <a:srcRect/>
          <a:stretch/>
        </p:blipFill>
        <p:spPr>
          <a:xfrm>
            <a:off x="1571781" y="609202"/>
            <a:ext cx="3099580" cy="1251306"/>
          </a:xfrm>
          <a:prstGeom prst="rect">
            <a:avLst/>
          </a:prstGeom>
          <a:noFill/>
          <a:ln>
            <a:noFill/>
          </a:ln>
        </p:spPr>
      </p:pic>
    </p:spTree>
    <p:extLst>
      <p:ext uri="{BB962C8B-B14F-4D97-AF65-F5344CB8AC3E}">
        <p14:creationId xmlns:p14="http://schemas.microsoft.com/office/powerpoint/2010/main" val="367815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10"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59" name="Google Shape;159;p10"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60" name="Google Shape;160;p10"/>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61" name="Google Shape;161;p10"/>
          <p:cNvSpPr txBox="1"/>
          <p:nvPr/>
        </p:nvSpPr>
        <p:spPr>
          <a:xfrm>
            <a:off x="650789" y="1005016"/>
            <a:ext cx="11178745" cy="477049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INFORMATION NEEDED ON APPLICATION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Personal contact information</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Professional participation with State, Regional, National or other professional association</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Community Participation/Affiliations/Involvement</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Healthcare Facility/Volunteer Program and Auxiliary Information if applicable</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Contact information for approved proctor</a:t>
            </a:r>
            <a:endParaRPr sz="24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40300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166" name="Google Shape;166;p11"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67" name="Google Shape;167;p11"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68" name="Google Shape;168;p11"/>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69" name="Google Shape;169;p11"/>
          <p:cNvSpPr txBox="1"/>
          <p:nvPr/>
        </p:nvSpPr>
        <p:spPr>
          <a:xfrm>
            <a:off x="848497" y="904012"/>
            <a:ext cx="10494900" cy="42164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DOCUMENTS TO BE SUBMITTED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800" b="0" i="0" u="none" strike="noStrike" cap="none">
                <a:solidFill>
                  <a:schemeClr val="dk1"/>
                </a:solidFill>
                <a:latin typeface="Calibri"/>
                <a:ea typeface="Calibri"/>
                <a:cs typeface="Calibri"/>
                <a:sym typeface="Calibri"/>
              </a:rPr>
              <a:t>One (1) Letter of Recommendation for certification from the Administrator or Executive Officer to whom you report.</a:t>
            </a:r>
            <a:endParaRPr sz="2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800" b="0" i="0" u="none" strike="noStrike" cap="none">
                <a:solidFill>
                  <a:schemeClr val="dk1"/>
                </a:solidFill>
                <a:latin typeface="Calibri"/>
                <a:ea typeface="Calibri"/>
                <a:cs typeface="Calibri"/>
                <a:sym typeface="Calibri"/>
              </a:rPr>
              <a:t>One (1) Letter of Recommendation for certification from an organization in which you have had participation/affiliation/involvement within the past two years.</a:t>
            </a:r>
            <a:endParaRPr sz="2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97678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12"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75" name="Google Shape;175;p12"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76" name="Google Shape;176;p12"/>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77" name="Google Shape;177;p12"/>
          <p:cNvSpPr/>
          <p:nvPr/>
        </p:nvSpPr>
        <p:spPr>
          <a:xfrm>
            <a:off x="782595" y="1471547"/>
            <a:ext cx="10486768" cy="418572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dk1"/>
                </a:solidFill>
                <a:latin typeface="Calibri"/>
                <a:ea typeface="Calibri"/>
                <a:cs typeface="Calibri"/>
                <a:sym typeface="Calibri"/>
              </a:rPr>
              <a:t>DOCUMENTS TO BE SUBMITTED (continued)</a:t>
            </a:r>
            <a:endParaRPr sz="28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dirty="0">
                <a:solidFill>
                  <a:schemeClr val="dk1"/>
                </a:solidFill>
                <a:latin typeface="Calibri"/>
                <a:ea typeface="Calibri"/>
                <a:cs typeface="Calibri"/>
                <a:sym typeface="Calibri"/>
              </a:rPr>
              <a:t>Documents from your department including:</a:t>
            </a:r>
            <a:endParaRPr sz="2000" b="0" i="0" u="none" strike="noStrike" cap="none" dirty="0">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Noto Sans Symbols"/>
              <a:buChar char="✓"/>
            </a:pPr>
            <a:r>
              <a:rPr lang="en-US" sz="2000" b="0" i="0" u="none" strike="noStrike" cap="none" dirty="0">
                <a:solidFill>
                  <a:schemeClr val="dk1"/>
                </a:solidFill>
                <a:latin typeface="Calibri"/>
                <a:ea typeface="Calibri"/>
                <a:cs typeface="Calibri"/>
                <a:sym typeface="Calibri"/>
              </a:rPr>
              <a:t>Application				</a:t>
            </a:r>
            <a:endParaRPr sz="2000" b="0" i="0" u="none" strike="noStrike" cap="none" dirty="0">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Noto Sans Symbols"/>
              <a:buChar char="✓"/>
            </a:pPr>
            <a:r>
              <a:rPr lang="en-US" sz="2000" b="0" i="0" u="none" strike="noStrike" cap="none" dirty="0">
                <a:solidFill>
                  <a:schemeClr val="dk1"/>
                </a:solidFill>
                <a:latin typeface="Calibri"/>
                <a:ea typeface="Calibri"/>
                <a:cs typeface="Calibri"/>
                <a:sym typeface="Calibri"/>
              </a:rPr>
              <a:t>Volunteer Handbook</a:t>
            </a:r>
            <a:endParaRPr sz="2000" b="0" i="0" u="none" strike="noStrike" cap="none" dirty="0">
              <a:solidFill>
                <a:schemeClr val="dk1"/>
              </a:solidFill>
              <a:latin typeface="Calibri"/>
              <a:ea typeface="Calibri"/>
              <a:cs typeface="Calibri"/>
              <a:sym typeface="Calibri"/>
            </a:endParaRPr>
          </a:p>
          <a:p>
            <a:pPr marL="742950" marR="0" lvl="1" indent="-285750" algn="l" rtl="0">
              <a:lnSpc>
                <a:spcPct val="100000"/>
              </a:lnSpc>
              <a:spcBef>
                <a:spcPts val="0"/>
              </a:spcBef>
              <a:spcAft>
                <a:spcPts val="0"/>
              </a:spcAft>
              <a:buClr>
                <a:schemeClr val="dk1"/>
              </a:buClr>
              <a:buSzPts val="1800"/>
              <a:buFont typeface="Calibri"/>
              <a:buChar char="✓"/>
            </a:pPr>
            <a:r>
              <a:rPr lang="en-US" sz="2000" b="0" i="0" u="none" strike="noStrike" cap="none" dirty="0">
                <a:solidFill>
                  <a:schemeClr val="dk1"/>
                </a:solidFill>
                <a:latin typeface="Calibri"/>
                <a:ea typeface="Calibri"/>
                <a:cs typeface="Calibri"/>
                <a:sym typeface="Calibri"/>
              </a:rPr>
              <a:t>Service Description</a:t>
            </a:r>
            <a:endParaRPr sz="2000" b="0" i="0" u="none" strike="noStrike" cap="none" dirty="0">
              <a:solidFill>
                <a:schemeClr val="dk1"/>
              </a:solidFill>
              <a:latin typeface="Calibri"/>
              <a:ea typeface="Calibri"/>
              <a:cs typeface="Calibri"/>
              <a:sym typeface="Calibri"/>
            </a:endParaRPr>
          </a:p>
          <a:p>
            <a:pPr marL="742950" marR="0" lvl="1" indent="-285750" algn="l" rtl="0">
              <a:lnSpc>
                <a:spcPct val="100000"/>
              </a:lnSpc>
              <a:spcBef>
                <a:spcPts val="0"/>
              </a:spcBef>
              <a:spcAft>
                <a:spcPts val="0"/>
              </a:spcAft>
              <a:buClr>
                <a:schemeClr val="dk1"/>
              </a:buClr>
              <a:buSzPts val="1800"/>
              <a:buFont typeface="Calibri"/>
              <a:buChar char="✓"/>
            </a:pPr>
            <a:r>
              <a:rPr lang="en-US" sz="2000" b="0" i="0" u="none" strike="noStrike" cap="none" dirty="0">
                <a:solidFill>
                  <a:schemeClr val="dk1"/>
                </a:solidFill>
                <a:latin typeface="Calibri"/>
                <a:ea typeface="Calibri"/>
                <a:cs typeface="Calibri"/>
                <a:sym typeface="Calibri"/>
              </a:rPr>
              <a:t>Table of Contents from Policies and Procedures Manual</a:t>
            </a:r>
            <a:endParaRPr sz="2000" b="0" i="0" u="none" strike="noStrike" cap="none" dirty="0">
              <a:solidFill>
                <a:schemeClr val="dk1"/>
              </a:solidFill>
              <a:latin typeface="Calibri"/>
              <a:ea typeface="Calibri"/>
              <a:cs typeface="Calibri"/>
              <a:sym typeface="Calibri"/>
            </a:endParaRPr>
          </a:p>
          <a:p>
            <a:pPr marL="742950" marR="0" lvl="1" indent="-285750" algn="l" rtl="0">
              <a:lnSpc>
                <a:spcPct val="100000"/>
              </a:lnSpc>
              <a:spcBef>
                <a:spcPts val="0"/>
              </a:spcBef>
              <a:spcAft>
                <a:spcPts val="0"/>
              </a:spcAft>
              <a:buClr>
                <a:schemeClr val="dk1"/>
              </a:buClr>
              <a:buSzPts val="1800"/>
              <a:buFont typeface="Noto Sans Symbols"/>
              <a:buChar char="✓"/>
            </a:pPr>
            <a:r>
              <a:rPr lang="en-US" sz="2000" b="0" i="0" u="none" strike="noStrike" cap="none" dirty="0">
                <a:solidFill>
                  <a:schemeClr val="dk1"/>
                </a:solidFill>
                <a:latin typeface="Calibri"/>
                <a:ea typeface="Calibri"/>
                <a:cs typeface="Calibri"/>
                <a:sym typeface="Calibri"/>
              </a:rPr>
              <a:t>Evaluation forms for volunteers</a:t>
            </a:r>
            <a:endParaRPr sz="2000" b="0" i="0" u="none" strike="noStrike" cap="none" dirty="0">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Noto Sans Symbols"/>
              <a:buChar char="✓"/>
            </a:pPr>
            <a:r>
              <a:rPr lang="en-US" sz="2000" b="0" i="0" u="none" strike="noStrike" cap="none" dirty="0">
                <a:solidFill>
                  <a:schemeClr val="dk1"/>
                </a:solidFill>
                <a:latin typeface="Calibri"/>
                <a:ea typeface="Calibri"/>
                <a:cs typeface="Calibri"/>
                <a:sym typeface="Calibri"/>
              </a:rPr>
              <a:t>Volunteer Department Infection Control Policy/Standard Precautions</a:t>
            </a:r>
            <a:endParaRPr sz="2000" b="0" i="0" u="none" strike="noStrike" cap="none" dirty="0">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Noto Sans Symbols"/>
              <a:buChar char="✓"/>
            </a:pPr>
            <a:r>
              <a:rPr lang="en-US" sz="2000" b="0" i="0" u="none" strike="noStrike" cap="none" dirty="0">
                <a:solidFill>
                  <a:schemeClr val="dk1"/>
                </a:solidFill>
                <a:latin typeface="Calibri"/>
                <a:ea typeface="Calibri"/>
                <a:cs typeface="Calibri"/>
                <a:sym typeface="Calibri"/>
              </a:rPr>
              <a:t>Volunteer Department </a:t>
            </a:r>
            <a:r>
              <a:rPr lang="en-US" sz="2000" b="0" i="0" u="none" strike="noStrike" cap="none" dirty="0" smtClean="0">
                <a:solidFill>
                  <a:schemeClr val="dk1"/>
                </a:solidFill>
                <a:latin typeface="Calibri"/>
                <a:ea typeface="Calibri"/>
                <a:cs typeface="Calibri"/>
                <a:sym typeface="Calibri"/>
              </a:rPr>
              <a:t>Confidentiality/HIPAA </a:t>
            </a:r>
            <a:r>
              <a:rPr lang="en-US" sz="2000" b="0" i="0" u="none" strike="noStrike" cap="none" dirty="0">
                <a:solidFill>
                  <a:schemeClr val="dk1"/>
                </a:solidFill>
                <a:latin typeface="Calibri"/>
                <a:ea typeface="Calibri"/>
                <a:cs typeface="Calibri"/>
                <a:sym typeface="Calibri"/>
              </a:rPr>
              <a:t>Policy</a:t>
            </a:r>
            <a:endParaRPr sz="2000" b="0" i="0" u="none" strike="noStrike" cap="none" dirty="0">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Noto Sans Symbols"/>
              <a:buChar char="✓"/>
            </a:pPr>
            <a:r>
              <a:rPr lang="en-US" sz="2000" b="0" i="0" u="none" strike="noStrike" cap="none" dirty="0">
                <a:solidFill>
                  <a:schemeClr val="dk1"/>
                </a:solidFill>
                <a:latin typeface="Calibri"/>
                <a:ea typeface="Calibri"/>
                <a:cs typeface="Calibri"/>
                <a:sym typeface="Calibri"/>
              </a:rPr>
              <a:t>Orientation Agenda for volunteers</a:t>
            </a:r>
            <a:endParaRPr sz="2000" b="0" i="0" u="none" strike="noStrike" cap="none" dirty="0">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Noto Sans Symbols"/>
              <a:buChar char="✓"/>
            </a:pPr>
            <a:r>
              <a:rPr lang="en-US" sz="2000" b="0" i="0" u="none" strike="noStrike" cap="none" dirty="0">
                <a:solidFill>
                  <a:schemeClr val="dk1"/>
                </a:solidFill>
                <a:latin typeface="Calibri"/>
                <a:ea typeface="Calibri"/>
                <a:cs typeface="Calibri"/>
                <a:sym typeface="Calibri"/>
              </a:rPr>
              <a:t>Benefits/Recognition offered to volunteers</a:t>
            </a:r>
            <a:endParaRPr sz="2000" b="0" i="0" u="none" strike="noStrike" cap="none" dirty="0">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Noto Sans Symbols"/>
              <a:buChar char="✓"/>
            </a:pPr>
            <a:r>
              <a:rPr lang="en-US" sz="2000" b="0" i="0" u="none" strike="noStrike" cap="none" dirty="0">
                <a:solidFill>
                  <a:schemeClr val="dk1"/>
                </a:solidFill>
                <a:latin typeface="Calibri"/>
                <a:ea typeface="Calibri"/>
                <a:cs typeface="Calibri"/>
                <a:sym typeface="Calibri"/>
              </a:rPr>
              <a:t>Volunteer Department Quality Policy – may be called Quality Services/Improvement</a:t>
            </a:r>
            <a:endParaRPr sz="20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05545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13"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83" name="Google Shape;183;p13"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84" name="Google Shape;184;p13"/>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85" name="Google Shape;185;p13"/>
          <p:cNvSpPr txBox="1"/>
          <p:nvPr/>
        </p:nvSpPr>
        <p:spPr>
          <a:xfrm>
            <a:off x="930876" y="975647"/>
            <a:ext cx="10330248" cy="547838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WHAT HAPPENS NEXT?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Once all documentation has been submitted and reviewed by the Certification Committee, you will receive an email with information on how to access the online proctored examination</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Confirmation of approved exam proctor OR you may take the proctored exam at SHVL conference</a:t>
            </a:r>
            <a:endParaRPr sz="2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Exam is accessible from any web-based computer</a:t>
            </a:r>
            <a:endParaRPr sz="2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Four (4) hours is allowed to take the test </a:t>
            </a:r>
            <a:r>
              <a:rPr lang="en-US" sz="2400" b="1" i="1" u="none" strike="noStrike" cap="none">
                <a:solidFill>
                  <a:schemeClr val="dk1"/>
                </a:solidFill>
                <a:latin typeface="Calibri"/>
                <a:ea typeface="Calibri"/>
                <a:cs typeface="Calibri"/>
                <a:sym typeface="Calibri"/>
              </a:rPr>
              <a:t>in one sitting</a:t>
            </a:r>
            <a:r>
              <a:rPr lang="en-US" sz="2400" b="0" i="0" u="none" strike="noStrike" cap="none">
                <a:solidFill>
                  <a:schemeClr val="dk1"/>
                </a:solidFill>
                <a:latin typeface="Calibri"/>
                <a:ea typeface="Calibri"/>
                <a:cs typeface="Calibri"/>
                <a:sym typeface="Calibri"/>
              </a:rPr>
              <a:t>.</a:t>
            </a:r>
            <a:endParaRPr sz="2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86682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14"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91" name="Google Shape;191;p14"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92" name="Google Shape;192;p14"/>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93" name="Google Shape;193;p14"/>
          <p:cNvSpPr txBox="1"/>
          <p:nvPr/>
        </p:nvSpPr>
        <p:spPr>
          <a:xfrm>
            <a:off x="516834" y="1061227"/>
            <a:ext cx="11092200" cy="6033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CERTIFICATION EXAM COMPONENTS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2000">
                <a:solidFill>
                  <a:schemeClr val="dk1"/>
                </a:solidFill>
                <a:latin typeface="Calibri"/>
                <a:ea typeface="Calibri"/>
                <a:cs typeface="Calibri"/>
                <a:sym typeface="Calibri"/>
              </a:rPr>
              <a:t>111 </a:t>
            </a:r>
            <a:r>
              <a:rPr lang="en-US" sz="2000" b="0" i="0" u="none" strike="noStrike" cap="none">
                <a:solidFill>
                  <a:schemeClr val="dk1"/>
                </a:solidFill>
                <a:latin typeface="Calibri"/>
                <a:ea typeface="Calibri"/>
                <a:cs typeface="Calibri"/>
                <a:sym typeface="Calibri"/>
              </a:rPr>
              <a:t>questions – total 150 points – passing grade 120 (80%)</a:t>
            </a:r>
            <a:endParaRPr sz="20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Includes: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Analyzing situations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Applying your volunteer leadership skills to planning programs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Knowing healthcare terms and just knowing your job</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Combination of Question Types: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Essay (40%)</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True/False (32%)</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Abbreviation Definition (19%)</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Multiple Choice (9%)</a:t>
            </a:r>
            <a:endParaRPr sz="2000" b="0" i="0" u="none" strike="noStrike" cap="none">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4 Hour Time Limit</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Be sure to allow for </a:t>
            </a:r>
            <a:r>
              <a:rPr lang="en-US" sz="2000" b="1" i="1" u="sng" strike="noStrike" cap="none">
                <a:solidFill>
                  <a:schemeClr val="dk1"/>
                </a:solidFill>
                <a:latin typeface="Calibri"/>
                <a:ea typeface="Calibri"/>
                <a:cs typeface="Calibri"/>
                <a:sym typeface="Calibri"/>
              </a:rPr>
              <a:t>NO</a:t>
            </a:r>
            <a:r>
              <a:rPr lang="en-US" sz="2000" b="0" i="0" u="none" strike="noStrike" cap="none">
                <a:solidFill>
                  <a:schemeClr val="dk1"/>
                </a:solidFill>
                <a:latin typeface="Calibri"/>
                <a:ea typeface="Calibri"/>
                <a:cs typeface="Calibri"/>
                <a:sym typeface="Calibri"/>
              </a:rPr>
              <a:t> interruptions</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95416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Google Shape;198;p15"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99" name="Google Shape;199;p15"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200" name="Google Shape;200;p15"/>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201" name="Google Shape;201;p15"/>
          <p:cNvSpPr txBox="1"/>
          <p:nvPr/>
        </p:nvSpPr>
        <p:spPr>
          <a:xfrm>
            <a:off x="763325" y="913797"/>
            <a:ext cx="10304889" cy="535527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GUIDELINES FOR EXAM PROCTORS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800" b="0" i="0" u="none" strike="noStrike" cap="none">
                <a:solidFill>
                  <a:schemeClr val="dk1"/>
                </a:solidFill>
                <a:latin typeface="Calibri"/>
                <a:ea typeface="Calibri"/>
                <a:cs typeface="Calibri"/>
                <a:sym typeface="Calibri"/>
              </a:rPr>
              <a:t>All exams will be proctored</a:t>
            </a:r>
            <a:endParaRPr sz="2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800" b="0" i="0" u="none" strike="noStrike" cap="none">
                <a:solidFill>
                  <a:schemeClr val="dk1"/>
                </a:solidFill>
                <a:latin typeface="Calibri"/>
                <a:ea typeface="Calibri"/>
                <a:cs typeface="Calibri"/>
                <a:sym typeface="Calibri"/>
              </a:rPr>
              <a:t>SHVL offers time at conference for applicants to take a proctored exam</a:t>
            </a:r>
            <a:endParaRPr sz="2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800" b="0" i="0" u="none" strike="noStrike" cap="none">
                <a:solidFill>
                  <a:schemeClr val="dk1"/>
                </a:solidFill>
                <a:latin typeface="Calibri"/>
                <a:ea typeface="Calibri"/>
                <a:cs typeface="Calibri"/>
                <a:sym typeface="Calibri"/>
              </a:rPr>
              <a:t>For non-conference exams, a proctor must be listed on your application and will be pre-approved prior to the exam being made available to the applicant</a:t>
            </a:r>
            <a:endParaRPr sz="2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22253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Google Shape;206;p16"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207" name="Google Shape;207;p16"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208" name="Google Shape;208;p16"/>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209" name="Google Shape;209;p16"/>
          <p:cNvSpPr txBox="1"/>
          <p:nvPr/>
        </p:nvSpPr>
        <p:spPr>
          <a:xfrm>
            <a:off x="367085" y="850790"/>
            <a:ext cx="11457829" cy="57861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GUIDELINES FOR SHVL CERTIFICATION PROCTORED EXAMS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Approved proctor and/or sit for proctored exam at conference</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Provide own computer/laptop</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No materials may be used while taking the exam, including written or electronic notes, websites, phones etc.</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No test related questions/discussion may occur while applicant is testing, including during any test break times.</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Applicant has a one-time four (4) hour window in which to complete the exam,  but is expected to exit the exam area (if in a group setting) once she/he has finished and closed the exam on their computer.</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If it is determined that the applicant has made use of written or electronic notes, websites, or communication related to the exam while testing is ongoing, the applicant’s exam will be considered void.  Decisions about retesting opportunities will be determined by the Certification Committee with input from the Society President</a:t>
            </a:r>
            <a:endParaRPr sz="1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5398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Google Shape;214;p17"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215" name="Google Shape;215;p17"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216" name="Google Shape;216;p17"/>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217" name="Google Shape;217;p17"/>
          <p:cNvSpPr txBox="1"/>
          <p:nvPr/>
        </p:nvSpPr>
        <p:spPr>
          <a:xfrm>
            <a:off x="289399" y="913797"/>
            <a:ext cx="11613201" cy="541682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EXAM PREPARATION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Components of the exam will consist of:</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HUMAN RESOURCES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Recruitment, orientation and training</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Placement of volunteers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Evaluation/Competency of performance</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Termination</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Recognition</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Annual Requirements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Compliance with State and Federal Agencies and Joint Commission or other accrediting bodies</a:t>
            </a: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RISK MANAGEMENT</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HIPPA</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Infection Control Standards</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742950" marR="0" lvl="1"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600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pic>
        <p:nvPicPr>
          <p:cNvPr id="222" name="Google Shape;222;p18"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223" name="Google Shape;223;p18"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224" name="Google Shape;224;p18"/>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225" name="Google Shape;225;p18"/>
          <p:cNvSpPr/>
          <p:nvPr/>
        </p:nvSpPr>
        <p:spPr>
          <a:xfrm>
            <a:off x="357808" y="1243149"/>
            <a:ext cx="11298803" cy="2185173"/>
          </a:xfrm>
          <a:prstGeom prst="rect">
            <a:avLst/>
          </a:prstGeom>
          <a:noFill/>
          <a:ln>
            <a:noFill/>
          </a:ln>
        </p:spPr>
        <p:txBody>
          <a:bodyPr spcFirstLastPara="1" wrap="square" lIns="91425" tIns="45700" rIns="91425" bIns="45700" anchor="t" anchorCtr="0">
            <a:spAutoFit/>
          </a:bodyPr>
          <a:lstStyle/>
          <a:p>
            <a:pPr marL="457200" marR="0" lvl="1"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EXAM PREPARATION (continued)</a:t>
            </a:r>
            <a:endParaRPr sz="20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FINANCE</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Budgets – Operating and Capital</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Coordinating fundraising programs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Maintaining accurate data to provide volunteer data and statistics</a:t>
            </a:r>
            <a:endParaRPr sz="2000" b="0" i="0" u="none" strike="noStrike" cap="none">
              <a:solidFill>
                <a:srgbClr val="000000"/>
              </a:solidFill>
              <a:latin typeface="Arial"/>
              <a:ea typeface="Arial"/>
              <a:cs typeface="Arial"/>
              <a:sym typeface="Arial"/>
            </a:endParaRPr>
          </a:p>
          <a:p>
            <a:pPr marL="742950" marR="0" lvl="1"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6" name="Google Shape;226;p18"/>
          <p:cNvSpPr/>
          <p:nvPr/>
        </p:nvSpPr>
        <p:spPr>
          <a:xfrm>
            <a:off x="357808" y="2849362"/>
            <a:ext cx="11744076" cy="317005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PLANNING AND PROGRAM DEVELOPMENT</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Assessing facilities needs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Developing improvement plans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Benchmarking</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Developing new program/service</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Position Description</a:t>
            </a:r>
            <a:endParaRPr sz="2000" b="0" i="0" u="none" strike="noStrike" cap="none">
              <a:solidFill>
                <a:srgbClr val="000000"/>
              </a:solidFill>
              <a:latin typeface="Arial"/>
              <a:ea typeface="Arial"/>
              <a:cs typeface="Arial"/>
              <a:sym typeface="Arial"/>
            </a:endParaRPr>
          </a:p>
          <a:p>
            <a:pPr marL="742950" marR="0" lvl="1" indent="-171450" algn="l" rtl="0">
              <a:lnSpc>
                <a:spcPct val="100000"/>
              </a:lnSpc>
              <a:spcBef>
                <a:spcPts val="0"/>
              </a:spcBef>
              <a:spcAft>
                <a:spcPts val="0"/>
              </a:spcAft>
              <a:buClr>
                <a:schemeClr val="dk1"/>
              </a:buClr>
              <a:buSzPts val="1800"/>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alibri"/>
                <a:ea typeface="Calibri"/>
                <a:cs typeface="Calibri"/>
                <a:sym typeface="Calibri"/>
              </a:rPr>
              <a:t>PROFESSIONAL DEVELOPMENT</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Involvement in other professional associations</a:t>
            </a:r>
            <a:endParaRPr sz="20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Participation in workshops, seminars, on line courses</a:t>
            </a:r>
            <a:endParaRPr sz="20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66266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Google Shape;231;p19"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232" name="Google Shape;232;p19"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233" name="Google Shape;233;p19"/>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234" name="Google Shape;234;p19"/>
          <p:cNvSpPr txBox="1"/>
          <p:nvPr/>
        </p:nvSpPr>
        <p:spPr>
          <a:xfrm>
            <a:off x="588397" y="834887"/>
            <a:ext cx="11179534" cy="40933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WHAT HAPPENS AFTER THE EXAM?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Exam reviewed and graded by the Certification Committee</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Email sent to let you know of pass/fail</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Letter sent to the person to whom you directly report and President/CEO notifying them of your achievement</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Recognition, Certificate and Pin awarded at the next SHVL Conference</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7697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Google Shape;93;p2"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94" name="Google Shape;94;p2"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95" name="Google Shape;95;p2"/>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96" name="Google Shape;96;p2"/>
          <p:cNvSpPr txBox="1"/>
          <p:nvPr/>
        </p:nvSpPr>
        <p:spPr>
          <a:xfrm>
            <a:off x="475593" y="387176"/>
            <a:ext cx="11240814" cy="50475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chemeClr val="dk1"/>
                </a:solidFill>
                <a:latin typeface="Calibri"/>
                <a:ea typeface="Calibri"/>
                <a:cs typeface="Calibri"/>
                <a:sym typeface="Calibri"/>
              </a:rPr>
              <a:t>SHVL HISTORY</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Calibri"/>
                <a:ea typeface="Calibri"/>
                <a:cs typeface="Calibri"/>
                <a:sym typeface="Calibri"/>
              </a:rPr>
              <a:t>Organized in 1993 after the closure of the Southeastern Hospital Conference, to unite volunteer leaders from healthcare facilities within an organized structure.  </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Calibri"/>
                <a:ea typeface="Calibri"/>
                <a:cs typeface="Calibri"/>
                <a:sym typeface="Calibri"/>
              </a:rPr>
              <a:t>Established as a non profit educational group for healthcare volunteer leaders that started with the 13 continuous southern states and is now nationally recognized.  Membership is open to anyone who meets the qualification of working in a healthcare organization who has primary or secondary responsibility for the management of volunteer program or gift shop within their facility.</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73664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pic>
        <p:nvPicPr>
          <p:cNvPr id="239" name="Google Shape;239;p20"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240" name="Google Shape;240;p20"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241" name="Google Shape;241;p20"/>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242" name="Google Shape;242;p20"/>
          <p:cNvSpPr txBox="1"/>
          <p:nvPr/>
        </p:nvSpPr>
        <p:spPr>
          <a:xfrm>
            <a:off x="294199" y="826936"/>
            <a:ext cx="11465781" cy="538604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RECERTIFICATION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 </a:t>
            </a:r>
            <a:r>
              <a:rPr lang="en-US" sz="2400" b="0" i="0" u="none" strike="noStrike" cap="none">
                <a:solidFill>
                  <a:schemeClr val="dk1"/>
                </a:solidFill>
                <a:latin typeface="Calibri"/>
                <a:ea typeface="Calibri"/>
                <a:cs typeface="Calibri"/>
                <a:sym typeface="Calibri"/>
              </a:rPr>
              <a:t>A certified member of SHVL may apply for recertification no later than 5 years after receiving certification if he/she meets the following criteria:</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Must have remained a continuous member of SHVL over the five (5) years.  Can submit a request for exception in special circumstances</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Have documentation of 50 contact hours of continuing professional education in volunteer services OR successful re-examination taking the SHVL certification proctored exam</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Must have completed and submitted  a renewal application by the deadline</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Must have paid the renewal fee of $50 by the deadline</a:t>
            </a:r>
            <a:endParaRPr sz="24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46362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pic>
        <p:nvPicPr>
          <p:cNvPr id="247" name="Google Shape;247;p21"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248" name="Google Shape;248;p21"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249" name="Google Shape;249;p21"/>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250" name="Google Shape;250;p21"/>
          <p:cNvSpPr txBox="1"/>
          <p:nvPr/>
        </p:nvSpPr>
        <p:spPr>
          <a:xfrm>
            <a:off x="723569" y="818985"/>
            <a:ext cx="9660835" cy="455505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RECERTIFICATION APPLICATION PROCESS</a:t>
            </a:r>
            <a:endParaRPr sz="1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Click on the “Recertification” tab under the Certification header on  </a:t>
            </a:r>
            <a:r>
              <a:rPr lang="en-US" sz="2000" b="0" i="0" u="sng" strike="noStrike" cap="none">
                <a:solidFill>
                  <a:schemeClr val="dk1"/>
                </a:solidFill>
                <a:latin typeface="Calibri"/>
                <a:ea typeface="Calibri"/>
                <a:cs typeface="Calibri"/>
                <a:sym typeface="Calibr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www.shvlonline.org</a:t>
            </a: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Complete the Recertification Application</a:t>
            </a:r>
            <a:endParaRPr sz="20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Submit the application and payment of $50 by check or credit card</a:t>
            </a:r>
            <a:endParaRPr sz="20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In order to be recognized at the annual conference, recertification applications by be completed one month prior to the annual conference date</a:t>
            </a:r>
            <a:endParaRPr sz="20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Once the application and fee have been received, the Certification Committee will review and determine whether applicant meets the criteria</a:t>
            </a:r>
            <a:endParaRPr sz="20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An email will be sent to the applicant letting them know of their recertification status</a:t>
            </a:r>
            <a:endParaRPr sz="20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 new certificate will be presented to them at the annual meeting, or mailed to them if unable to attend.</a:t>
            </a:r>
            <a:endParaRPr sz="20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 letter stating your recertification status will be mailed to your Administrator/Executive Leader to whom you report, notifying them of your achievement.</a:t>
            </a:r>
            <a:endParaRPr sz="20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9882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pic>
        <p:nvPicPr>
          <p:cNvPr id="255" name="Google Shape;255;p22"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256" name="Google Shape;256;p22"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257" name="Google Shape;257;p22"/>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pic>
        <p:nvPicPr>
          <p:cNvPr id="258" name="Google Shape;258;p22"/>
          <p:cNvPicPr preferRelativeResize="0"/>
          <p:nvPr/>
        </p:nvPicPr>
        <p:blipFill rotWithShape="1">
          <a:blip r:embed="rId5">
            <a:alphaModFix/>
          </a:blip>
          <a:srcRect/>
          <a:stretch/>
        </p:blipFill>
        <p:spPr>
          <a:xfrm>
            <a:off x="4801594" y="705080"/>
            <a:ext cx="1905000" cy="1905000"/>
          </a:xfrm>
          <a:prstGeom prst="rect">
            <a:avLst/>
          </a:prstGeom>
          <a:noFill/>
          <a:ln>
            <a:noFill/>
          </a:ln>
        </p:spPr>
      </p:pic>
      <p:sp>
        <p:nvSpPr>
          <p:cNvPr id="259" name="Google Shape;259;p22"/>
          <p:cNvSpPr txBox="1"/>
          <p:nvPr/>
        </p:nvSpPr>
        <p:spPr>
          <a:xfrm>
            <a:off x="2218414" y="2695202"/>
            <a:ext cx="7267492" cy="169277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chemeClr val="dk1"/>
                </a:solidFill>
                <a:latin typeface="Calibri"/>
                <a:ea typeface="Calibri"/>
                <a:cs typeface="Calibri"/>
                <a:sym typeface="Calibri"/>
              </a:rPr>
              <a:t>CDVS CERTIFICATION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Give yourself the gift of elevating your professional standing!</a:t>
            </a:r>
            <a:endParaRPr sz="3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3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3"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02" name="Google Shape;102;p3"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03" name="Google Shape;103;p3"/>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04" name="Google Shape;104;p3"/>
          <p:cNvSpPr/>
          <p:nvPr/>
        </p:nvSpPr>
        <p:spPr>
          <a:xfrm>
            <a:off x="493776" y="807980"/>
            <a:ext cx="11570208" cy="5509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PURPOSE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To increase the knowledge and improve the skills of individual members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To emphasize the value of qualified leaders of Volunteer Services by establishing and maintaining  professional standards and ethics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To be a resource of support and information to leaders of Volunteer Services in healthcare organizations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To attract new persons and retain skilled persons in the field of Volunteer Services Administration</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To promote leaders of Volunteers Services as integral members of healthcare teams.</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69603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4"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10" name="Google Shape;110;p4"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11" name="Google Shape;111;p4"/>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12" name="Google Shape;112;p4"/>
          <p:cNvSpPr txBox="1"/>
          <p:nvPr/>
        </p:nvSpPr>
        <p:spPr>
          <a:xfrm>
            <a:off x="733168" y="832022"/>
            <a:ext cx="10956324" cy="60939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PURPOSE OF CERTIFICATION FOR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 LEADERS OF VOLUNTEER SERVICES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To enhance the value of qualified Leaders of Volunteer Services in healthcare facilities through increased knowledge and skills development</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To establish and maintain the optimum level of professional standards and a quality of ethics consistent with all disciplines in the healthcare services arena</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To provide an organized structure of an optional peer Certification Program for eligible members who have a desire to enhance their personal contribution to healthcare and have an interest in self-development to maintain a higher level of professional competence.</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To recognize individuals who demonstrate expertise in the field of healthcare volunteer management and maintain high professional standards.</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0412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5"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18" name="Google Shape;118;p5"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19" name="Google Shape;119;p5"/>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20" name="Google Shape;120;p5"/>
          <p:cNvSpPr txBox="1"/>
          <p:nvPr/>
        </p:nvSpPr>
        <p:spPr>
          <a:xfrm>
            <a:off x="543698" y="1680519"/>
            <a:ext cx="11351740" cy="384716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WHY WOULD I WANT TO DO THIS!?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Establishes to your supervisor, CEO and colleagues as well as other healthcare professionals, that you have an advanced level of knowledge, skill and proficiency in your field.</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Personal pride that you have been certified as being among the elite in the field of healthcare volunteer management</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Application process establishes the professional standards and ethics of your volunteer program.</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Requires systematic reflection and analysis of existing program</a:t>
            </a:r>
            <a:endParaRPr sz="2000" b="0" i="0" u="none" strike="noStrike" cap="none">
              <a:solidFill>
                <a:schemeClr val="dk1"/>
              </a:solidFill>
              <a:latin typeface="Calibri"/>
              <a:ea typeface="Calibri"/>
              <a:cs typeface="Calibri"/>
              <a:sym typeface="Calibri"/>
            </a:endParaRPr>
          </a:p>
        </p:txBody>
      </p:sp>
      <p:pic>
        <p:nvPicPr>
          <p:cNvPr id="121" name="Google Shape;121;p5"/>
          <p:cNvPicPr preferRelativeResize="0"/>
          <p:nvPr/>
        </p:nvPicPr>
        <p:blipFill rotWithShape="1">
          <a:blip r:embed="rId5">
            <a:alphaModFix/>
          </a:blip>
          <a:srcRect/>
          <a:stretch/>
        </p:blipFill>
        <p:spPr>
          <a:xfrm>
            <a:off x="9211017" y="1180389"/>
            <a:ext cx="1366139" cy="1360067"/>
          </a:xfrm>
          <a:prstGeom prst="rect">
            <a:avLst/>
          </a:prstGeom>
          <a:noFill/>
          <a:ln>
            <a:noFill/>
          </a:ln>
        </p:spPr>
      </p:pic>
    </p:spTree>
    <p:extLst>
      <p:ext uri="{BB962C8B-B14F-4D97-AF65-F5344CB8AC3E}">
        <p14:creationId xmlns:p14="http://schemas.microsoft.com/office/powerpoint/2010/main" val="40537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6"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27" name="Google Shape;127;p6"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28" name="Google Shape;128;p6"/>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29" name="Google Shape;129;p6"/>
          <p:cNvSpPr txBox="1"/>
          <p:nvPr/>
        </p:nvSpPr>
        <p:spPr>
          <a:xfrm>
            <a:off x="757881" y="1039006"/>
            <a:ext cx="10676100" cy="4740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WHY CHOOSE CERTIFICATION WITH SHVL?</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SHVL certification of CDVS – Certified Director of Volunteer Services, is the only one geared specifically toward healthcare volunteer management on a national level</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As a member of SHVL  you can transfer your CAVS certification and SHVL will honor those dates</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If you are CAVS certified, you are eligible to go through SHVL </a:t>
            </a:r>
            <a:r>
              <a:rPr lang="en-US" sz="2000">
                <a:solidFill>
                  <a:schemeClr val="dk1"/>
                </a:solidFill>
                <a:latin typeface="Calibri"/>
                <a:ea typeface="Calibri"/>
                <a:cs typeface="Calibri"/>
                <a:sym typeface="Calibri"/>
              </a:rPr>
              <a:t>recertification</a:t>
            </a:r>
            <a:r>
              <a:rPr lang="en-US" sz="2000" b="0" i="0" u="none" strike="noStrike" cap="none">
                <a:solidFill>
                  <a:schemeClr val="dk1"/>
                </a:solidFill>
                <a:latin typeface="Calibri"/>
                <a:ea typeface="Calibri"/>
                <a:cs typeface="Calibri"/>
                <a:sym typeface="Calibri"/>
              </a:rPr>
              <a:t> process</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CDVS is a five year certification administered by your professional peers</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0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000" b="0" i="0" u="none" strike="noStrike" cap="none">
                <a:solidFill>
                  <a:schemeClr val="dk1"/>
                </a:solidFill>
                <a:latin typeface="Calibri"/>
                <a:ea typeface="Calibri"/>
                <a:cs typeface="Calibri"/>
                <a:sym typeface="Calibri"/>
              </a:rPr>
              <a:t>Cost for certification is reasonable at $100 and currently re-certification is available for $50 which makes it much more attainable than other certifications</a:t>
            </a:r>
            <a:endParaRPr sz="20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6186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Google Shape;134;p7"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35" name="Google Shape;135;p7"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36" name="Google Shape;136;p7"/>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37" name="Google Shape;137;p7"/>
          <p:cNvSpPr txBox="1"/>
          <p:nvPr/>
        </p:nvSpPr>
        <p:spPr>
          <a:xfrm>
            <a:off x="568412" y="1411843"/>
            <a:ext cx="11351700" cy="4032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4 COMPONENTS TO CERTIFICATION PROGRAM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Eligibility Requirements</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Application and Document Submission</a:t>
            </a: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Online Exam with </a:t>
            </a:r>
            <a:r>
              <a:rPr lang="en-US" sz="2400">
                <a:solidFill>
                  <a:schemeClr val="dk1"/>
                </a:solidFill>
                <a:latin typeface="Calibri"/>
                <a:ea typeface="Calibri"/>
                <a:cs typeface="Calibri"/>
                <a:sym typeface="Calibri"/>
              </a:rPr>
              <a:t>111</a:t>
            </a:r>
            <a:r>
              <a:rPr lang="en-US" sz="2400" b="0" i="0" u="none" strike="noStrike" cap="none">
                <a:solidFill>
                  <a:schemeClr val="dk1"/>
                </a:solidFill>
                <a:latin typeface="Calibri"/>
                <a:ea typeface="Calibri"/>
                <a:cs typeface="Calibri"/>
                <a:sym typeface="Calibri"/>
              </a:rPr>
              <a:t> questions with a total point value of 150 points; passing grade of 120 (80%)</a:t>
            </a: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Recertification by application every 5 years</a:t>
            </a:r>
            <a:endParaRPr sz="24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3499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Google Shape;142;p8"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43" name="Google Shape;143;p8"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44" name="Google Shape;144;p8"/>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45" name="Google Shape;145;p8"/>
          <p:cNvSpPr txBox="1"/>
          <p:nvPr/>
        </p:nvSpPr>
        <p:spPr>
          <a:xfrm>
            <a:off x="654908" y="1152135"/>
            <a:ext cx="10882183" cy="437038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Calibri"/>
                <a:ea typeface="Calibri"/>
                <a:cs typeface="Calibri"/>
                <a:sym typeface="Calibri"/>
              </a:rPr>
              <a:t>ELIGIBILITY FOR NEW CERTIFICATION APPLICANTS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chemeClr val="dk1"/>
                </a:solidFill>
                <a:latin typeface="Calibri"/>
                <a:ea typeface="Calibri"/>
                <a:cs typeface="Calibri"/>
                <a:sym typeface="Calibri"/>
              </a:rPr>
              <a:t>Member of SHVL seeking certification must meet the following criteria:</a:t>
            </a: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endParaRPr sz="2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800" b="0" i="0" u="none" strike="noStrike" cap="none" dirty="0">
                <a:solidFill>
                  <a:schemeClr val="dk1"/>
                </a:solidFill>
                <a:latin typeface="Calibri"/>
                <a:ea typeface="Calibri"/>
                <a:cs typeface="Calibri"/>
                <a:sym typeface="Calibri"/>
              </a:rPr>
              <a:t>A member of SHVL for a minimum of two years and have attended one SHVL conference prior to applying</a:t>
            </a:r>
            <a:endParaRPr sz="28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800" b="0" i="0" u="none" strike="noStrike" cap="none" dirty="0">
                <a:solidFill>
                  <a:schemeClr val="dk1"/>
                </a:solidFill>
                <a:latin typeface="Calibri"/>
                <a:ea typeface="Calibri"/>
                <a:cs typeface="Calibri"/>
                <a:sym typeface="Calibri"/>
              </a:rPr>
              <a:t>Three years experience as a Leader of Volunteer Services in a healthcare facility</a:t>
            </a: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2068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Google Shape;150;p9" descr="A close up of a logo&#10;&#10;Description automatically generated"/>
          <p:cNvPicPr preferRelativeResize="0"/>
          <p:nvPr/>
        </p:nvPicPr>
        <p:blipFill rotWithShape="1">
          <a:blip r:embed="rId3">
            <a:alphaModFix/>
          </a:blip>
          <a:srcRect l="6" t="62896" r="-7" b="33064"/>
          <a:stretch/>
        </p:blipFill>
        <p:spPr>
          <a:xfrm>
            <a:off x="1" y="6211362"/>
            <a:ext cx="12191999" cy="277091"/>
          </a:xfrm>
          <a:prstGeom prst="rect">
            <a:avLst/>
          </a:prstGeom>
          <a:noFill/>
          <a:ln>
            <a:noFill/>
          </a:ln>
        </p:spPr>
      </p:pic>
      <p:pic>
        <p:nvPicPr>
          <p:cNvPr id="151" name="Google Shape;151;p9" descr="Screen Clipping"/>
          <p:cNvPicPr preferRelativeResize="0"/>
          <p:nvPr/>
        </p:nvPicPr>
        <p:blipFill rotWithShape="1">
          <a:blip r:embed="rId4">
            <a:alphaModFix/>
          </a:blip>
          <a:srcRect/>
          <a:stretch/>
        </p:blipFill>
        <p:spPr>
          <a:xfrm>
            <a:off x="226291" y="282465"/>
            <a:ext cx="2575255" cy="631332"/>
          </a:xfrm>
          <a:prstGeom prst="rect">
            <a:avLst/>
          </a:prstGeom>
          <a:noFill/>
          <a:ln>
            <a:noFill/>
          </a:ln>
        </p:spPr>
      </p:pic>
      <p:sp>
        <p:nvSpPr>
          <p:cNvPr id="152" name="Google Shape;152;p9"/>
          <p:cNvSpPr txBox="1">
            <a:spLocks noGrp="1"/>
          </p:cNvSpPr>
          <p:nvPr>
            <p:ph type="title"/>
          </p:nvPr>
        </p:nvSpPr>
        <p:spPr>
          <a:xfrm>
            <a:off x="2465744" y="4429957"/>
            <a:ext cx="8111412" cy="202050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
            </a:r>
            <a:br>
              <a:rPr lang="en-US" sz="3600"/>
            </a:br>
            <a:r>
              <a:rPr lang="en-US" sz="3600"/>
              <a:t/>
            </a:r>
            <a:br>
              <a:rPr lang="en-US" sz="3600"/>
            </a:br>
            <a:r>
              <a:rPr lang="en-US" sz="4400" b="1"/>
              <a:t/>
            </a:r>
            <a:br>
              <a:rPr lang="en-US" sz="4400" b="1"/>
            </a:br>
            <a:r>
              <a:rPr lang="en-US" sz="4400" b="1"/>
              <a:t/>
            </a:r>
            <a:br>
              <a:rPr lang="en-US" sz="4400" b="1"/>
            </a:br>
            <a:endParaRPr sz="4400" b="1"/>
          </a:p>
        </p:txBody>
      </p:sp>
      <p:sp>
        <p:nvSpPr>
          <p:cNvPr id="153" name="Google Shape;153;p9"/>
          <p:cNvSpPr txBox="1"/>
          <p:nvPr/>
        </p:nvSpPr>
        <p:spPr>
          <a:xfrm>
            <a:off x="1416908" y="1056050"/>
            <a:ext cx="7891849" cy="412416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a:solidFill>
                  <a:schemeClr val="dk1"/>
                </a:solidFill>
                <a:latin typeface="Calibri"/>
                <a:ea typeface="Calibri"/>
                <a:cs typeface="Calibri"/>
                <a:sym typeface="Calibri"/>
              </a:rPr>
              <a:t>WHAT DO I NEED TO DO TO APPLY FOR CERTIFICATION?</a:t>
            </a:r>
            <a:endParaRPr sz="1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Complete the application on line at </a:t>
            </a:r>
            <a:r>
              <a:rPr lang="en-US" sz="2400" b="0" i="0" u="sng" strike="noStrike" cap="none">
                <a:solidFill>
                  <a:schemeClr val="dk1"/>
                </a:solidFill>
                <a:latin typeface="Calibri"/>
                <a:ea typeface="Calibri"/>
                <a:cs typeface="Calibri"/>
                <a:sym typeface="Calibr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www.shvlonline.org</a:t>
            </a:r>
            <a:endParaRPr sz="2400" b="0" i="0" u="none" strike="noStrike" cap="none">
              <a:solidFill>
                <a:schemeClr val="dk1"/>
              </a:solidFill>
              <a:latin typeface="Calibri"/>
              <a:ea typeface="Calibri"/>
              <a:cs typeface="Calibri"/>
              <a:sym typeface="Calibri"/>
            </a:endParaRPr>
          </a:p>
          <a:p>
            <a:pPr marL="285750" marR="0" lvl="0" indent="-171450" algn="l" rtl="0">
              <a:lnSpc>
                <a:spcPct val="100000"/>
              </a:lnSpc>
              <a:spcBef>
                <a:spcPts val="0"/>
              </a:spcBef>
              <a:spcAft>
                <a:spcPts val="0"/>
              </a:spcAft>
              <a:buClr>
                <a:schemeClr val="dk1"/>
              </a:buClr>
              <a:buSzPts val="18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Submit completed documentation by email to Certification Chair by the due date (for exam at conference)</a:t>
            </a:r>
            <a:endParaRPr sz="2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24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en-US" sz="2400" b="0" i="0" u="none" strike="noStrike" cap="none">
                <a:solidFill>
                  <a:schemeClr val="dk1"/>
                </a:solidFill>
                <a:latin typeface="Calibri"/>
                <a:ea typeface="Calibri"/>
                <a:cs typeface="Calibri"/>
                <a:sym typeface="Calibri"/>
              </a:rPr>
              <a:t>Pay $100 exam fee</a:t>
            </a:r>
            <a:endParaRPr sz="2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4625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1936</Words>
  <Application>Microsoft Office PowerPoint</Application>
  <PresentationFormat>Widescreen</PresentationFormat>
  <Paragraphs>268</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Noto Sans Symbols</vt:lpstr>
      <vt:lpstr>Office Theme</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CHS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Wright, Barbara J</dc:creator>
  <cp:lastModifiedBy>Wright, Barbara J</cp:lastModifiedBy>
  <cp:revision>1</cp:revision>
  <dcterms:created xsi:type="dcterms:W3CDTF">2021-07-15T18:57:53Z</dcterms:created>
  <dcterms:modified xsi:type="dcterms:W3CDTF">2021-07-15T19:01:36Z</dcterms:modified>
</cp:coreProperties>
</file>